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8" r:id="rId2"/>
    <p:sldId id="268" r:id="rId3"/>
    <p:sldId id="288" r:id="rId4"/>
    <p:sldId id="284" r:id="rId5"/>
    <p:sldId id="281" r:id="rId6"/>
    <p:sldId id="274" r:id="rId7"/>
    <p:sldId id="275" r:id="rId8"/>
    <p:sldId id="276" r:id="rId9"/>
    <p:sldId id="277" r:id="rId10"/>
    <p:sldId id="278" r:id="rId11"/>
    <p:sldId id="286" r:id="rId12"/>
    <p:sldId id="287" r:id="rId13"/>
    <p:sldId id="279" r:id="rId14"/>
    <p:sldId id="289" r:id="rId15"/>
    <p:sldId id="283" r:id="rId16"/>
    <p:sldId id="282" r:id="rId17"/>
    <p:sldId id="28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296DC"/>
    <a:srgbClr val="2A69BC"/>
    <a:srgbClr val="ECC736"/>
    <a:srgbClr val="2459A0"/>
    <a:srgbClr val="00AB83"/>
    <a:srgbClr val="D7DE27"/>
    <a:srgbClr val="F69321"/>
    <a:srgbClr val="EF4136"/>
    <a:srgbClr val="EB2227"/>
    <a:srgbClr val="D7DF2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705" autoAdjust="0"/>
  </p:normalViewPr>
  <p:slideViewPr>
    <p:cSldViewPr snapToGrid="0" snapToObjects="1">
      <p:cViewPr>
        <p:scale>
          <a:sx n="100" d="100"/>
          <a:sy n="100" d="100"/>
        </p:scale>
        <p:origin x="-1188" y="-28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A46A4E-77B4-754C-AE38-96879352F8B9}" type="datetimeFigureOut">
              <a:rPr lang="en-US" smtClean="0"/>
              <a:pPr/>
              <a:t>7/17/2014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EEFC2D-6A45-2845-88DF-DF261BB6D021}" type="slidenum">
              <a:rPr lang="en-US" smtClean="0"/>
              <a:pPr/>
              <a:t>‹#›</a:t>
            </a:fld>
            <a:endParaRPr lang="en-US" dirty="0"/>
          </a:p>
        </p:txBody>
      </p:sp>
    </p:spTree>
    <p:extLst>
      <p:ext uri="{BB962C8B-B14F-4D97-AF65-F5344CB8AC3E}">
        <p14:creationId xmlns:p14="http://schemas.microsoft.com/office/powerpoint/2010/main" xmlns="" val="42692543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353F9-BBDE-DE42-AFC7-77EB9629F712}" type="datetimeFigureOut">
              <a:rPr lang="en-US" smtClean="0"/>
              <a:pPr/>
              <a:t>7/17/2014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4916A-21EE-7746-BBE6-1BB5F3A68C0F}" type="slidenum">
              <a:rPr lang="en-US" smtClean="0"/>
              <a:pPr/>
              <a:t>‹#›</a:t>
            </a:fld>
            <a:endParaRPr lang="en-US" dirty="0"/>
          </a:p>
        </p:txBody>
      </p:sp>
    </p:spTree>
    <p:extLst>
      <p:ext uri="{BB962C8B-B14F-4D97-AF65-F5344CB8AC3E}">
        <p14:creationId xmlns:p14="http://schemas.microsoft.com/office/powerpoint/2010/main" xmlns="" val="2107599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287219"/>
            <a:ext cx="9144000" cy="1583329"/>
          </a:xfrm>
          <a:prstGeom prst="rect">
            <a:avLst/>
          </a:prstGeom>
          <a:solidFill>
            <a:srgbClr val="00A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77332" y="1814019"/>
            <a:ext cx="7780867" cy="1470025"/>
          </a:xfrm>
        </p:spPr>
        <p:txBody>
          <a:bodyPr>
            <a:normAutofit/>
          </a:bodyPr>
          <a:lstStyle>
            <a:lvl1pPr algn="l">
              <a:defRPr sz="4400" b="1"/>
            </a:lvl1pPr>
          </a:lstStyle>
          <a:p>
            <a:r>
              <a:rPr lang="en-US" dirty="0" smtClean="0"/>
              <a:t>Click to edit Master title style</a:t>
            </a:r>
            <a:endParaRPr lang="en-US" dirty="0"/>
          </a:p>
        </p:txBody>
      </p:sp>
      <p:sp>
        <p:nvSpPr>
          <p:cNvPr id="3" name="Subtitle 2"/>
          <p:cNvSpPr>
            <a:spLocks noGrp="1"/>
          </p:cNvSpPr>
          <p:nvPr>
            <p:ph type="subTitle" idx="1"/>
          </p:nvPr>
        </p:nvSpPr>
        <p:spPr>
          <a:xfrm>
            <a:off x="677332" y="3683000"/>
            <a:ext cx="7095068" cy="609600"/>
          </a:xfr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Down Arrow 7"/>
          <p:cNvSpPr/>
          <p:nvPr userDrawn="1"/>
        </p:nvSpPr>
        <p:spPr>
          <a:xfrm>
            <a:off x="677332" y="0"/>
            <a:ext cx="1461339" cy="1817194"/>
          </a:xfrm>
          <a:prstGeom prst="downArrow">
            <a:avLst>
              <a:gd name="adj1" fmla="val 21783"/>
              <a:gd name="adj2"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678484" y="4203700"/>
            <a:ext cx="7182816" cy="419100"/>
          </a:xfrm>
        </p:spPr>
        <p:txBody>
          <a:bodyPr>
            <a:normAutofit/>
          </a:bodyPr>
          <a:lstStyle>
            <a:lvl1pPr marL="0" indent="0">
              <a:buNone/>
              <a:defRPr sz="1400">
                <a:solidFill>
                  <a:srgbClr val="FFFFFF"/>
                </a:solidFill>
              </a:defRPr>
            </a:lvl1pPr>
          </a:lstStyle>
          <a:p>
            <a:pPr lvl="0"/>
            <a:r>
              <a:rPr lang="en-US" dirty="0" smtClean="0"/>
              <a:t>Edit Date</a:t>
            </a:r>
          </a:p>
        </p:txBody>
      </p:sp>
    </p:spTree>
    <p:extLst>
      <p:ext uri="{BB962C8B-B14F-4D97-AF65-F5344CB8AC3E}">
        <p14:creationId xmlns:p14="http://schemas.microsoft.com/office/powerpoint/2010/main" xmlns="" val="2710768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Yellow">
    <p:spTree>
      <p:nvGrpSpPr>
        <p:cNvPr id="1" name=""/>
        <p:cNvGrpSpPr/>
        <p:nvPr/>
      </p:nvGrpSpPr>
      <p:grpSpPr>
        <a:xfrm>
          <a:off x="0" y="0"/>
          <a:ext cx="0" cy="0"/>
          <a:chOff x="0" y="0"/>
          <a:chExt cx="0" cy="0"/>
        </a:xfrm>
      </p:grpSpPr>
      <p:sp>
        <p:nvSpPr>
          <p:cNvPr id="4" name="Rectangle 3"/>
          <p:cNvSpPr/>
          <p:nvPr userDrawn="1"/>
        </p:nvSpPr>
        <p:spPr>
          <a:xfrm>
            <a:off x="0" y="0"/>
            <a:ext cx="9144000" cy="2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94267" y="630238"/>
            <a:ext cx="7763934"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94266" y="1955801"/>
            <a:ext cx="7763935" cy="3771899"/>
          </a:xfrm>
        </p:spPr>
        <p:txBody>
          <a:bodyPr>
            <a:normAutofit/>
          </a:bodyPr>
          <a:lstStyle>
            <a:lvl1pPr marL="0" indent="0">
              <a:buNone/>
              <a:defRPr sz="1600"/>
            </a:lvl1pPr>
            <a:lvl2pPr marL="342900" indent="-228600">
              <a:buClr>
                <a:srgbClr val="00AB83"/>
              </a:buClr>
              <a:buFont typeface="Arial"/>
              <a:buChar char="•"/>
              <a:defRPr sz="1600"/>
            </a:lvl2pPr>
            <a:lvl3pPr marL="685800" indent="-215900">
              <a:buClr>
                <a:srgbClr val="00AB83"/>
              </a:buClr>
              <a:buFont typeface="Lucida Grande"/>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094135" y="6239932"/>
            <a:ext cx="364066" cy="220135"/>
          </a:xfrm>
          <a:noFill/>
        </p:spPr>
        <p:txBody>
          <a:bodyPr anchor="ctr"/>
          <a:lstStyle>
            <a:lvl1pPr>
              <a:defRPr sz="1000" b="0">
                <a:solidFill>
                  <a:schemeClr val="tx1"/>
                </a:solidFill>
              </a:defRPr>
            </a:lvl1pPr>
          </a:lstStyle>
          <a:p>
            <a:fld id="{A2676A01-0C1A-304F-A053-759DE085FDF3}" type="slidenum">
              <a:rPr lang="en-US" smtClean="0"/>
              <a:pPr/>
              <a:t>‹#›</a:t>
            </a:fld>
            <a:endParaRPr lang="en-US" dirty="0"/>
          </a:p>
        </p:txBody>
      </p:sp>
      <p:sp>
        <p:nvSpPr>
          <p:cNvPr id="7" name="Down Arrow 6"/>
          <p:cNvSpPr/>
          <p:nvPr userDrawn="1"/>
        </p:nvSpPr>
        <p:spPr>
          <a:xfrm>
            <a:off x="694266" y="0"/>
            <a:ext cx="602567" cy="749300"/>
          </a:xfrm>
          <a:prstGeom prst="downArrow">
            <a:avLst>
              <a:gd name="adj1" fmla="val 21783"/>
              <a:gd name="adj2" fmla="val 50000"/>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604000"/>
            <a:ext cx="9144000" cy="2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70378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nd Image - Yellow">
    <p:spTree>
      <p:nvGrpSpPr>
        <p:cNvPr id="1" name=""/>
        <p:cNvGrpSpPr/>
        <p:nvPr/>
      </p:nvGrpSpPr>
      <p:grpSpPr>
        <a:xfrm>
          <a:off x="0" y="0"/>
          <a:ext cx="0" cy="0"/>
          <a:chOff x="0" y="0"/>
          <a:chExt cx="0" cy="0"/>
        </a:xfrm>
      </p:grpSpPr>
      <p:sp>
        <p:nvSpPr>
          <p:cNvPr id="2" name="Title 1"/>
          <p:cNvSpPr>
            <a:spLocks noGrp="1"/>
          </p:cNvSpPr>
          <p:nvPr>
            <p:ph type="title"/>
          </p:nvPr>
        </p:nvSpPr>
        <p:spPr>
          <a:xfrm>
            <a:off x="694267" y="630238"/>
            <a:ext cx="7763934" cy="1143000"/>
          </a:xfrm>
        </p:spPr>
        <p:txBody>
          <a:bodyPr>
            <a:normAutofit/>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4267" y="1955801"/>
            <a:ext cx="4550833" cy="3903132"/>
          </a:xfrm>
        </p:spPr>
        <p:txBody>
          <a:bodyPr>
            <a:normAutofit/>
          </a:bodyPr>
          <a:lstStyle>
            <a:lvl1pPr marL="0" indent="0">
              <a:buNone/>
              <a:defRPr sz="1600"/>
            </a:lvl1pPr>
            <a:lvl2pPr marL="342900" indent="-228600">
              <a:buClr>
                <a:srgbClr val="00AB83"/>
              </a:buClr>
              <a:buFont typeface="Arial"/>
              <a:buChar char="•"/>
              <a:defRPr sz="1600"/>
            </a:lvl2pPr>
            <a:lvl3pPr marL="685800" indent="-215900">
              <a:buClr>
                <a:srgbClr val="00AB83"/>
              </a:buClr>
              <a:buFont typeface="Lucida Grande"/>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094135" y="6239932"/>
            <a:ext cx="364066" cy="220135"/>
          </a:xfrm>
          <a:noFill/>
        </p:spPr>
        <p:txBody>
          <a:bodyPr anchor="ctr"/>
          <a:lstStyle>
            <a:lvl1pPr>
              <a:defRPr sz="1000" b="0">
                <a:solidFill>
                  <a:schemeClr val="tx1"/>
                </a:solidFill>
              </a:defRPr>
            </a:lvl1pPr>
          </a:lstStyle>
          <a:p>
            <a:fld id="{A2676A01-0C1A-304F-A053-759DE085FDF3}" type="slidenum">
              <a:rPr lang="en-US" smtClean="0"/>
              <a:pPr/>
              <a:t>‹#›</a:t>
            </a:fld>
            <a:endParaRPr lang="en-US" dirty="0"/>
          </a:p>
        </p:txBody>
      </p:sp>
      <p:sp>
        <p:nvSpPr>
          <p:cNvPr id="5" name="Content Placeholder 4"/>
          <p:cNvSpPr>
            <a:spLocks noGrp="1"/>
          </p:cNvSpPr>
          <p:nvPr>
            <p:ph sz="quarter" idx="13"/>
          </p:nvPr>
        </p:nvSpPr>
        <p:spPr>
          <a:xfrm>
            <a:off x="5511800" y="1955800"/>
            <a:ext cx="2946400" cy="390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0"/>
            <a:ext cx="9144000" cy="2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604000"/>
            <a:ext cx="9144000" cy="2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userDrawn="1"/>
        </p:nvSpPr>
        <p:spPr>
          <a:xfrm>
            <a:off x="694266" y="0"/>
            <a:ext cx="602567" cy="749300"/>
          </a:xfrm>
          <a:prstGeom prst="downArrow">
            <a:avLst>
              <a:gd name="adj1" fmla="val 21783"/>
              <a:gd name="adj2" fmla="val 50000"/>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7847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4" name="Rectangle 3"/>
          <p:cNvSpPr/>
          <p:nvPr userDrawn="1"/>
        </p:nvSpPr>
        <p:spPr>
          <a:xfrm>
            <a:off x="0" y="0"/>
            <a:ext cx="9144000" cy="254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94267" y="630238"/>
            <a:ext cx="7763934"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94266" y="1955801"/>
            <a:ext cx="7763935" cy="3771899"/>
          </a:xfrm>
        </p:spPr>
        <p:txBody>
          <a:bodyPr>
            <a:normAutofit/>
          </a:bodyPr>
          <a:lstStyle>
            <a:lvl1pPr marL="0" indent="0">
              <a:buNone/>
              <a:defRPr sz="1600"/>
            </a:lvl1pPr>
            <a:lvl2pPr marL="342900" indent="-228600">
              <a:buClr>
                <a:srgbClr val="00AB83"/>
              </a:buClr>
              <a:buFont typeface="Arial"/>
              <a:buChar char="•"/>
              <a:defRPr sz="1600"/>
            </a:lvl2pPr>
            <a:lvl3pPr marL="685800" indent="-215900">
              <a:buClr>
                <a:srgbClr val="00AB83"/>
              </a:buClr>
              <a:buFont typeface="Lucida Grande"/>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094135" y="6239932"/>
            <a:ext cx="364066" cy="220135"/>
          </a:xfrm>
          <a:noFill/>
        </p:spPr>
        <p:txBody>
          <a:bodyPr anchor="ctr"/>
          <a:lstStyle>
            <a:lvl1pPr>
              <a:defRPr sz="1000" b="0">
                <a:solidFill>
                  <a:schemeClr val="tx1"/>
                </a:solidFill>
              </a:defRPr>
            </a:lvl1pPr>
          </a:lstStyle>
          <a:p>
            <a:fld id="{A2676A01-0C1A-304F-A053-759DE085FDF3}" type="slidenum">
              <a:rPr lang="en-US" smtClean="0"/>
              <a:pPr/>
              <a:t>‹#›</a:t>
            </a:fld>
            <a:endParaRPr lang="en-US" dirty="0"/>
          </a:p>
        </p:txBody>
      </p:sp>
      <p:sp>
        <p:nvSpPr>
          <p:cNvPr id="7" name="Down Arrow 6"/>
          <p:cNvSpPr/>
          <p:nvPr userDrawn="1"/>
        </p:nvSpPr>
        <p:spPr>
          <a:xfrm>
            <a:off x="694266" y="0"/>
            <a:ext cx="602567" cy="749300"/>
          </a:xfrm>
          <a:prstGeom prst="downArrow">
            <a:avLst>
              <a:gd name="adj1" fmla="val 21783"/>
              <a:gd name="adj2" fmla="val 50000"/>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604000"/>
            <a:ext cx="9144000" cy="254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85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and Image - Orange">
    <p:spTree>
      <p:nvGrpSpPr>
        <p:cNvPr id="1" name=""/>
        <p:cNvGrpSpPr/>
        <p:nvPr/>
      </p:nvGrpSpPr>
      <p:grpSpPr>
        <a:xfrm>
          <a:off x="0" y="0"/>
          <a:ext cx="0" cy="0"/>
          <a:chOff x="0" y="0"/>
          <a:chExt cx="0" cy="0"/>
        </a:xfrm>
      </p:grpSpPr>
      <p:sp>
        <p:nvSpPr>
          <p:cNvPr id="2" name="Title 1"/>
          <p:cNvSpPr>
            <a:spLocks noGrp="1"/>
          </p:cNvSpPr>
          <p:nvPr>
            <p:ph type="title"/>
          </p:nvPr>
        </p:nvSpPr>
        <p:spPr>
          <a:xfrm>
            <a:off x="694267" y="630238"/>
            <a:ext cx="7763934" cy="1143000"/>
          </a:xfrm>
        </p:spPr>
        <p:txBody>
          <a:bodyPr>
            <a:normAutofit/>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4267" y="1955801"/>
            <a:ext cx="4550833" cy="3903132"/>
          </a:xfrm>
        </p:spPr>
        <p:txBody>
          <a:bodyPr>
            <a:normAutofit/>
          </a:bodyPr>
          <a:lstStyle>
            <a:lvl1pPr marL="0" indent="0">
              <a:buNone/>
              <a:defRPr sz="1600"/>
            </a:lvl1pPr>
            <a:lvl2pPr marL="342900" indent="-228600">
              <a:buClr>
                <a:srgbClr val="00AB83"/>
              </a:buClr>
              <a:buFont typeface="Arial"/>
              <a:buChar char="•"/>
              <a:defRPr sz="1600"/>
            </a:lvl2pPr>
            <a:lvl3pPr marL="685800" indent="-215900">
              <a:buClr>
                <a:srgbClr val="00AB83"/>
              </a:buClr>
              <a:buFont typeface="Lucida Grande"/>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094135" y="6239932"/>
            <a:ext cx="364066" cy="220135"/>
          </a:xfrm>
          <a:noFill/>
        </p:spPr>
        <p:txBody>
          <a:bodyPr anchor="ctr"/>
          <a:lstStyle>
            <a:lvl1pPr>
              <a:defRPr sz="1000" b="0">
                <a:solidFill>
                  <a:schemeClr val="tx1"/>
                </a:solidFill>
              </a:defRPr>
            </a:lvl1pPr>
          </a:lstStyle>
          <a:p>
            <a:fld id="{A2676A01-0C1A-304F-A053-759DE085FDF3}" type="slidenum">
              <a:rPr lang="en-US" smtClean="0"/>
              <a:pPr/>
              <a:t>‹#›</a:t>
            </a:fld>
            <a:endParaRPr lang="en-US" dirty="0"/>
          </a:p>
        </p:txBody>
      </p:sp>
      <p:sp>
        <p:nvSpPr>
          <p:cNvPr id="5" name="Content Placeholder 4"/>
          <p:cNvSpPr>
            <a:spLocks noGrp="1"/>
          </p:cNvSpPr>
          <p:nvPr>
            <p:ph sz="quarter" idx="13"/>
          </p:nvPr>
        </p:nvSpPr>
        <p:spPr>
          <a:xfrm>
            <a:off x="5511800" y="1955800"/>
            <a:ext cx="2946400" cy="390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0"/>
            <a:ext cx="9144000" cy="254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604000"/>
            <a:ext cx="9144000" cy="254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userDrawn="1"/>
        </p:nvSpPr>
        <p:spPr>
          <a:xfrm>
            <a:off x="694266" y="0"/>
            <a:ext cx="602567" cy="749300"/>
          </a:xfrm>
          <a:prstGeom prst="downArrow">
            <a:avLst>
              <a:gd name="adj1" fmla="val 21783"/>
              <a:gd name="adj2" fmla="val 50000"/>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259528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 Aqua">
    <p:spTree>
      <p:nvGrpSpPr>
        <p:cNvPr id="1" name=""/>
        <p:cNvGrpSpPr/>
        <p:nvPr/>
      </p:nvGrpSpPr>
      <p:grpSpPr>
        <a:xfrm>
          <a:off x="0" y="0"/>
          <a:ext cx="0" cy="0"/>
          <a:chOff x="0" y="0"/>
          <a:chExt cx="0" cy="0"/>
        </a:xfrm>
      </p:grpSpPr>
      <p:sp>
        <p:nvSpPr>
          <p:cNvPr id="4" name="Rectangle 3"/>
          <p:cNvSpPr/>
          <p:nvPr userDrawn="1"/>
        </p:nvSpPr>
        <p:spPr>
          <a:xfrm>
            <a:off x="0" y="0"/>
            <a:ext cx="9144000" cy="2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94267" y="630238"/>
            <a:ext cx="7763934" cy="11430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694266" y="1955801"/>
            <a:ext cx="7763935" cy="3771899"/>
          </a:xfrm>
        </p:spPr>
        <p:txBody>
          <a:bodyPr>
            <a:normAutofit/>
          </a:bodyPr>
          <a:lstStyle>
            <a:lvl1pPr marL="0" indent="0">
              <a:buNone/>
              <a:defRPr sz="1600"/>
            </a:lvl1pPr>
            <a:lvl2pPr marL="342900" indent="-228600">
              <a:buClr>
                <a:srgbClr val="00AB83"/>
              </a:buClr>
              <a:buFont typeface="Arial"/>
              <a:buChar char="•"/>
              <a:defRPr sz="1600"/>
            </a:lvl2pPr>
            <a:lvl3pPr marL="685800" indent="-215900">
              <a:buClr>
                <a:srgbClr val="00AB83"/>
              </a:buClr>
              <a:buFont typeface="Lucida Grande"/>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094135" y="6239932"/>
            <a:ext cx="364066" cy="220135"/>
          </a:xfrm>
          <a:noFill/>
        </p:spPr>
        <p:txBody>
          <a:bodyPr anchor="ctr"/>
          <a:lstStyle>
            <a:lvl1pPr>
              <a:defRPr sz="1000" b="0">
                <a:solidFill>
                  <a:schemeClr val="tx1"/>
                </a:solidFill>
              </a:defRPr>
            </a:lvl1pPr>
          </a:lstStyle>
          <a:p>
            <a:fld id="{A2676A01-0C1A-304F-A053-759DE085FDF3}" type="slidenum">
              <a:rPr lang="en-US" smtClean="0"/>
              <a:pPr/>
              <a:t>‹#›</a:t>
            </a:fld>
            <a:endParaRPr lang="en-US" dirty="0"/>
          </a:p>
        </p:txBody>
      </p:sp>
      <p:sp>
        <p:nvSpPr>
          <p:cNvPr id="7" name="Down Arrow 6"/>
          <p:cNvSpPr/>
          <p:nvPr userDrawn="1"/>
        </p:nvSpPr>
        <p:spPr>
          <a:xfrm>
            <a:off x="694266" y="0"/>
            <a:ext cx="602567" cy="749300"/>
          </a:xfrm>
          <a:prstGeom prst="downArrow">
            <a:avLst>
              <a:gd name="adj1" fmla="val 21783"/>
              <a:gd name="adj2" fmla="val 50000"/>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604000"/>
            <a:ext cx="9144000" cy="254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8299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nd Image - Aqua">
    <p:spTree>
      <p:nvGrpSpPr>
        <p:cNvPr id="1" name=""/>
        <p:cNvGrpSpPr/>
        <p:nvPr/>
      </p:nvGrpSpPr>
      <p:grpSpPr>
        <a:xfrm>
          <a:off x="0" y="0"/>
          <a:ext cx="0" cy="0"/>
          <a:chOff x="0" y="0"/>
          <a:chExt cx="0" cy="0"/>
        </a:xfrm>
      </p:grpSpPr>
      <p:sp>
        <p:nvSpPr>
          <p:cNvPr id="2" name="Title 1"/>
          <p:cNvSpPr>
            <a:spLocks noGrp="1"/>
          </p:cNvSpPr>
          <p:nvPr>
            <p:ph type="title"/>
          </p:nvPr>
        </p:nvSpPr>
        <p:spPr>
          <a:xfrm>
            <a:off x="694267" y="630238"/>
            <a:ext cx="7763934" cy="1143000"/>
          </a:xfrm>
        </p:spPr>
        <p:txBody>
          <a:bodyPr>
            <a:normAutofit/>
          </a:bodyPr>
          <a:lstStyle>
            <a:lvl1pPr>
              <a:defRPr sz="28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94267" y="1955801"/>
            <a:ext cx="4550833" cy="3903132"/>
          </a:xfrm>
        </p:spPr>
        <p:txBody>
          <a:bodyPr>
            <a:normAutofit/>
          </a:bodyPr>
          <a:lstStyle>
            <a:lvl1pPr marL="0" indent="0">
              <a:buNone/>
              <a:defRPr sz="1600"/>
            </a:lvl1pPr>
            <a:lvl2pPr marL="342900" indent="-228600">
              <a:buClr>
                <a:srgbClr val="00AB83"/>
              </a:buClr>
              <a:buFont typeface="Arial"/>
              <a:buChar char="•"/>
              <a:defRPr sz="1600"/>
            </a:lvl2pPr>
            <a:lvl3pPr marL="685800" indent="-215900">
              <a:buClr>
                <a:srgbClr val="00AB83"/>
              </a:buClr>
              <a:buFont typeface="Lucida Grande"/>
              <a:buChar char="-"/>
              <a:defRPr sz="16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a:xfrm>
            <a:off x="8094135" y="6239932"/>
            <a:ext cx="364066" cy="220135"/>
          </a:xfrm>
          <a:noFill/>
        </p:spPr>
        <p:txBody>
          <a:bodyPr anchor="ctr"/>
          <a:lstStyle>
            <a:lvl1pPr>
              <a:defRPr sz="1000" b="0">
                <a:solidFill>
                  <a:schemeClr val="tx1"/>
                </a:solidFill>
              </a:defRPr>
            </a:lvl1pPr>
          </a:lstStyle>
          <a:p>
            <a:fld id="{A2676A01-0C1A-304F-A053-759DE085FDF3}" type="slidenum">
              <a:rPr lang="en-US" smtClean="0"/>
              <a:pPr/>
              <a:t>‹#›</a:t>
            </a:fld>
            <a:endParaRPr lang="en-US" dirty="0"/>
          </a:p>
        </p:txBody>
      </p:sp>
      <p:sp>
        <p:nvSpPr>
          <p:cNvPr id="5" name="Content Placeholder 4"/>
          <p:cNvSpPr>
            <a:spLocks noGrp="1"/>
          </p:cNvSpPr>
          <p:nvPr>
            <p:ph sz="quarter" idx="13"/>
          </p:nvPr>
        </p:nvSpPr>
        <p:spPr>
          <a:xfrm>
            <a:off x="5511800" y="1955800"/>
            <a:ext cx="2946400" cy="3903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0"/>
            <a:ext cx="9144000" cy="254000"/>
          </a:xfrm>
          <a:prstGeom prst="rect">
            <a:avLst/>
          </a:prstGeom>
          <a:solidFill>
            <a:srgbClr val="00A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604000"/>
            <a:ext cx="9144000" cy="254000"/>
          </a:xfrm>
          <a:prstGeom prst="rect">
            <a:avLst/>
          </a:prstGeom>
          <a:solidFill>
            <a:srgbClr val="00AB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Down Arrow 6"/>
          <p:cNvSpPr/>
          <p:nvPr userDrawn="1"/>
        </p:nvSpPr>
        <p:spPr>
          <a:xfrm>
            <a:off x="694266" y="0"/>
            <a:ext cx="602567" cy="749300"/>
          </a:xfrm>
          <a:prstGeom prst="downArrow">
            <a:avLst>
              <a:gd name="adj1" fmla="val 21783"/>
              <a:gd name="adj2" fmla="val 50000"/>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2028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630238"/>
            <a:ext cx="7772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98500" y="1955801"/>
            <a:ext cx="7772400" cy="38734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337300" y="60386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76A01-0C1A-304F-A053-759DE085FDF3}" type="slidenum">
              <a:rPr lang="en-US" smtClean="0"/>
              <a:pPr/>
              <a:t>‹#›</a:t>
            </a:fld>
            <a:endParaRPr lang="en-US" dirty="0"/>
          </a:p>
        </p:txBody>
      </p:sp>
      <p:pic>
        <p:nvPicPr>
          <p:cNvPr id="9" name="Picture 8" descr="FA-Logo-Final.png"/>
          <p:cNvPicPr>
            <a:picLocks noChangeAspect="1"/>
          </p:cNvPicPr>
          <p:nvPr userDrawn="1"/>
        </p:nvPicPr>
        <p:blipFill>
          <a:blip r:embed="rId9" cstate="print">
            <a:extLst>
              <a:ext uri="{28A0092B-C50C-407E-A947-70E740481C1C}">
                <a14:useLocalDpi xmlns:a14="http://schemas.microsoft.com/office/drawing/2010/main" xmlns=""/>
              </a:ext>
            </a:extLst>
          </a:blip>
          <a:stretch>
            <a:fillRect/>
          </a:stretch>
        </p:blipFill>
        <p:spPr>
          <a:xfrm>
            <a:off x="698500" y="6038653"/>
            <a:ext cx="1339826" cy="381199"/>
          </a:xfrm>
          <a:prstGeom prst="rect">
            <a:avLst/>
          </a:prstGeom>
        </p:spPr>
      </p:pic>
    </p:spTree>
    <p:extLst>
      <p:ext uri="{BB962C8B-B14F-4D97-AF65-F5344CB8AC3E}">
        <p14:creationId xmlns:p14="http://schemas.microsoft.com/office/powerpoint/2010/main" xmlns="" val="1869791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Lst>
  <p:hf hdr="0" ftr="0" dt="0"/>
  <p:txStyles>
    <p:titleStyle>
      <a:lvl1pPr algn="l" defTabSz="457200" rtl="0" eaLnBrk="1" latinLnBrk="0" hangingPunct="1">
        <a:spcBef>
          <a:spcPct val="0"/>
        </a:spcBef>
        <a:buNone/>
        <a:defRPr sz="2800" b="1" kern="1200">
          <a:solidFill>
            <a:srgbClr val="000000"/>
          </a:solidFill>
          <a:latin typeface="+mj-lt"/>
          <a:ea typeface="+mj-ea"/>
          <a:cs typeface="+mj-cs"/>
        </a:defRPr>
      </a:lvl1pPr>
    </p:titleStyle>
    <p:bodyStyle>
      <a:lvl1pPr marL="228600" indent="-228600" algn="l" defTabSz="457200" rtl="0" eaLnBrk="1" latinLnBrk="0" hangingPunct="1">
        <a:spcBef>
          <a:spcPct val="20000"/>
        </a:spcBef>
        <a:buClr>
          <a:schemeClr val="tx1"/>
        </a:buClr>
        <a:buFont typeface="Arial"/>
        <a:buChar char="•"/>
        <a:defRPr sz="1600" kern="1200">
          <a:solidFill>
            <a:schemeClr val="tx1"/>
          </a:solidFill>
          <a:latin typeface="+mn-lt"/>
          <a:ea typeface="+mn-ea"/>
          <a:cs typeface="+mn-cs"/>
        </a:defRPr>
      </a:lvl1pPr>
      <a:lvl2pPr marL="571500" indent="-228600" algn="l" defTabSz="457200" rtl="0" eaLnBrk="1" latinLnBrk="0" hangingPunct="1">
        <a:spcBef>
          <a:spcPct val="20000"/>
        </a:spcBef>
        <a:buClr>
          <a:schemeClr val="tx1"/>
        </a:buClr>
        <a:buFont typeface="Arial"/>
        <a:buChar char="•"/>
        <a:defRPr sz="1600" kern="1200">
          <a:solidFill>
            <a:schemeClr val="tx1"/>
          </a:solidFill>
          <a:latin typeface="+mn-lt"/>
          <a:ea typeface="+mn-ea"/>
          <a:cs typeface="+mn-cs"/>
        </a:defRPr>
      </a:lvl2pPr>
      <a:lvl3pPr marL="914400" indent="-228600" algn="l" defTabSz="457200" rtl="0" eaLnBrk="1" latinLnBrk="0" hangingPunct="1">
        <a:spcBef>
          <a:spcPct val="20000"/>
        </a:spcBef>
        <a:buClr>
          <a:srgbClr val="00AB83"/>
        </a:buClr>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bg1"/>
                </a:solidFill>
              </a:rPr>
              <a:t>Introducing Foresight Alliance</a:t>
            </a:r>
            <a:endParaRPr lang="en-US" dirty="0">
              <a:solidFill>
                <a:schemeClr val="bg1"/>
              </a:solidFill>
            </a:endParaRPr>
          </a:p>
        </p:txBody>
      </p:sp>
      <p:sp>
        <p:nvSpPr>
          <p:cNvPr id="5" name="Subtitle 4"/>
          <p:cNvSpPr>
            <a:spLocks noGrp="1"/>
          </p:cNvSpPr>
          <p:nvPr>
            <p:ph type="subTitle" idx="1"/>
          </p:nvPr>
        </p:nvSpPr>
        <p:spPr/>
        <p:txBody>
          <a:bodyPr/>
          <a:lstStyle/>
          <a:p>
            <a:r>
              <a:rPr lang="en-US" i="1" dirty="0" smtClean="0"/>
              <a:t>See What’s Possible</a:t>
            </a:r>
            <a:endParaRPr lang="en-US" i="1" dirty="0"/>
          </a:p>
        </p:txBody>
      </p:sp>
      <p:sp>
        <p:nvSpPr>
          <p:cNvPr id="6" name="Text Placeholder 5"/>
          <p:cNvSpPr>
            <a:spLocks noGrp="1"/>
          </p:cNvSpPr>
          <p:nvPr>
            <p:ph type="body" sz="quarter" idx="10"/>
          </p:nvPr>
        </p:nvSpPr>
        <p:spPr/>
        <p:txBody>
          <a:bodyPr/>
          <a:lstStyle/>
          <a:p>
            <a:r>
              <a:rPr lang="en-US" dirty="0" smtClean="0"/>
              <a:t>June 2014</a:t>
            </a:r>
            <a:endParaRPr lang="en-US" dirty="0"/>
          </a:p>
        </p:txBody>
      </p:sp>
    </p:spTree>
    <p:extLst>
      <p:ext uri="{BB962C8B-B14F-4D97-AF65-F5344CB8AC3E}">
        <p14:creationId xmlns:p14="http://schemas.microsoft.com/office/powerpoint/2010/main" xmlns="" val="3651591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should I choose Foresight Alliance?</a:t>
            </a:r>
            <a:endParaRPr lang="en-US" dirty="0"/>
          </a:p>
        </p:txBody>
      </p:sp>
      <p:sp>
        <p:nvSpPr>
          <p:cNvPr id="7" name="Content Placeholder 6"/>
          <p:cNvSpPr>
            <a:spLocks noGrp="1"/>
          </p:cNvSpPr>
          <p:nvPr>
            <p:ph idx="1"/>
          </p:nvPr>
        </p:nvSpPr>
        <p:spPr>
          <a:xfrm>
            <a:off x="694267" y="1694544"/>
            <a:ext cx="5939421" cy="4573560"/>
          </a:xfrm>
        </p:spPr>
        <p:txBody>
          <a:bodyPr wrap="square">
            <a:spAutoFit/>
          </a:bodyPr>
          <a:lstStyle/>
          <a:p>
            <a:pPr marL="228600" indent="-228600">
              <a:buClr>
                <a:srgbClr val="2459A0"/>
              </a:buClr>
              <a:buFont typeface="Arial"/>
              <a:buChar char="•"/>
            </a:pPr>
            <a:r>
              <a:rPr lang="en-US" b="1" dirty="0">
                <a:solidFill>
                  <a:schemeClr val="tx1">
                    <a:lumMod val="75000"/>
                  </a:schemeClr>
                </a:solidFill>
              </a:rPr>
              <a:t>Our time-tested foresight methodologies deliver</a:t>
            </a:r>
            <a:r>
              <a:rPr lang="en-US" b="1" dirty="0" smtClean="0">
                <a:solidFill>
                  <a:schemeClr val="tx1">
                    <a:lumMod val="75000"/>
                  </a:schemeClr>
                </a:solidFill>
              </a:rPr>
              <a:t> </a:t>
            </a:r>
            <a:r>
              <a:rPr lang="en-US" b="1" dirty="0">
                <a:solidFill>
                  <a:schemeClr val="tx1">
                    <a:lumMod val="75000"/>
                  </a:schemeClr>
                </a:solidFill>
              </a:rPr>
              <a:t>actionable results—</a:t>
            </a:r>
            <a:r>
              <a:rPr lang="en-US" dirty="0">
                <a:solidFill>
                  <a:schemeClr val="tx1">
                    <a:lumMod val="75000"/>
                  </a:schemeClr>
                </a:solidFill>
              </a:rPr>
              <a:t>potent new business opportunities, more robust strategies, and wiser </a:t>
            </a:r>
            <a:r>
              <a:rPr lang="en-US" dirty="0" smtClean="0">
                <a:solidFill>
                  <a:schemeClr val="tx1">
                    <a:lumMod val="75000"/>
                  </a:schemeClr>
                </a:solidFill>
              </a:rPr>
              <a:t>decisions. </a:t>
            </a:r>
          </a:p>
          <a:p>
            <a:pPr marL="228600" indent="-228600">
              <a:buClr>
                <a:srgbClr val="2459A0"/>
              </a:buClr>
              <a:buFont typeface="Arial"/>
              <a:buChar char="•"/>
            </a:pPr>
            <a:r>
              <a:rPr lang="en-US" b="1" dirty="0" smtClean="0">
                <a:solidFill>
                  <a:schemeClr val="tx1">
                    <a:lumMod val="75000"/>
                  </a:schemeClr>
                </a:solidFill>
              </a:rPr>
              <a:t>Our clients see the bigger picture. </a:t>
            </a:r>
            <a:r>
              <a:rPr lang="en-US" dirty="0" smtClean="0">
                <a:solidFill>
                  <a:schemeClr val="tx1">
                    <a:lumMod val="75000"/>
                  </a:schemeClr>
                </a:solidFill>
              </a:rPr>
              <a:t>We broaden your peripheral vision, extend your time horizon, and examine deeper drivers of change—so the future won’t take you by surprise.</a:t>
            </a:r>
          </a:p>
          <a:p>
            <a:pPr marL="228600" indent="-228600">
              <a:buClr>
                <a:srgbClr val="2459A0"/>
              </a:buClr>
              <a:buFont typeface="Arial"/>
              <a:buChar char="•"/>
            </a:pPr>
            <a:r>
              <a:rPr lang="en-US" b="1" dirty="0" smtClean="0">
                <a:solidFill>
                  <a:schemeClr val="tx1">
                    <a:lumMod val="75000"/>
                  </a:schemeClr>
                </a:solidFill>
              </a:rPr>
              <a:t>Our </a:t>
            </a:r>
            <a:r>
              <a:rPr lang="en-US" b="1" dirty="0">
                <a:solidFill>
                  <a:schemeClr val="tx1">
                    <a:lumMod val="75000"/>
                  </a:schemeClr>
                </a:solidFill>
              </a:rPr>
              <a:t>clients </a:t>
            </a:r>
            <a:r>
              <a:rPr lang="en-US" b="1" dirty="0" smtClean="0">
                <a:solidFill>
                  <a:schemeClr val="tx1">
                    <a:lumMod val="75000"/>
                  </a:schemeClr>
                </a:solidFill>
              </a:rPr>
              <a:t>gain clarity and comprehension. </a:t>
            </a:r>
            <a:r>
              <a:rPr lang="en-US" dirty="0">
                <a:solidFill>
                  <a:schemeClr val="tx1">
                    <a:lumMod val="75000"/>
                  </a:schemeClr>
                </a:solidFill>
              </a:rPr>
              <a:t>We help you “connect the dots” so that what was a gut feel becomes a reasoned conclusion.</a:t>
            </a:r>
          </a:p>
          <a:p>
            <a:pPr marL="228600" indent="-228600">
              <a:buClr>
                <a:srgbClr val="2459A0"/>
              </a:buClr>
              <a:buFont typeface="Arial"/>
              <a:buChar char="•"/>
            </a:pPr>
            <a:r>
              <a:rPr lang="en-US" dirty="0">
                <a:solidFill>
                  <a:schemeClr val="tx1">
                    <a:lumMod val="75000"/>
                  </a:schemeClr>
                </a:solidFill>
              </a:rPr>
              <a:t>We facilitate creative exchanges in which clients can </a:t>
            </a:r>
            <a:r>
              <a:rPr lang="en-US" b="1" dirty="0">
                <a:solidFill>
                  <a:schemeClr val="tx1">
                    <a:lumMod val="75000"/>
                  </a:schemeClr>
                </a:solidFill>
              </a:rPr>
              <a:t>develop innovative ideas and processes </a:t>
            </a:r>
            <a:r>
              <a:rPr lang="en-US" dirty="0">
                <a:solidFill>
                  <a:schemeClr val="tx1">
                    <a:lumMod val="75000"/>
                  </a:schemeClr>
                </a:solidFill>
              </a:rPr>
              <a:t>in which to capture and evaluate the best options.</a:t>
            </a:r>
          </a:p>
          <a:p>
            <a:pPr marL="228600" indent="-228600">
              <a:buClr>
                <a:srgbClr val="2459A0"/>
              </a:buClr>
              <a:buFont typeface="Arial"/>
              <a:buChar char="•"/>
            </a:pPr>
            <a:r>
              <a:rPr lang="en-US" b="1" dirty="0">
                <a:solidFill>
                  <a:schemeClr val="tx1">
                    <a:lumMod val="75000"/>
                  </a:schemeClr>
                </a:solidFill>
              </a:rPr>
              <a:t>Our clients build internal foresight capabilities.</a:t>
            </a:r>
          </a:p>
          <a:p>
            <a:pPr marL="228600" indent="-228600">
              <a:buClr>
                <a:srgbClr val="2459A0"/>
              </a:buClr>
              <a:buFont typeface="Arial"/>
              <a:buChar char="•"/>
            </a:pPr>
            <a:r>
              <a:rPr lang="en-US" b="1" dirty="0">
                <a:solidFill>
                  <a:schemeClr val="tx1">
                    <a:lumMod val="75000"/>
                  </a:schemeClr>
                </a:solidFill>
              </a:rPr>
              <a:t>Our clients are able to work smarter and be more effective</a:t>
            </a:r>
            <a:r>
              <a:rPr lang="en-US" dirty="0">
                <a:solidFill>
                  <a:schemeClr val="tx1">
                    <a:lumMod val="75000"/>
                  </a:schemeClr>
                </a:solidFill>
              </a:rPr>
              <a:t>. We raise their personal influence and the influence of foresight within their organizations</a:t>
            </a:r>
            <a:r>
              <a:rPr lang="en-US" dirty="0" smtClean="0">
                <a:solidFill>
                  <a:schemeClr val="tx1">
                    <a:lumMod val="75000"/>
                  </a:schemeClr>
                </a:solidFill>
              </a:rPr>
              <a:t>. </a:t>
            </a:r>
            <a:endParaRPr lang="en-US" dirty="0">
              <a:solidFill>
                <a:schemeClr val="tx1">
                  <a:lumMod val="75000"/>
                </a:schemeClr>
              </a:solidFill>
            </a:endParaRPr>
          </a:p>
          <a:p>
            <a:endParaRPr lang="en-US" dirty="0">
              <a:solidFill>
                <a:schemeClr val="tx1">
                  <a:lumMod val="75000"/>
                </a:schemeClr>
              </a:solidFill>
            </a:endParaRPr>
          </a:p>
        </p:txBody>
      </p:sp>
      <p:sp>
        <p:nvSpPr>
          <p:cNvPr id="4" name="Slide Number Placeholder 3"/>
          <p:cNvSpPr>
            <a:spLocks noGrp="1"/>
          </p:cNvSpPr>
          <p:nvPr>
            <p:ph type="sldNum" sz="quarter" idx="12"/>
          </p:nvPr>
        </p:nvSpPr>
        <p:spPr/>
        <p:txBody>
          <a:bodyPr/>
          <a:lstStyle/>
          <a:p>
            <a:fld id="{A2676A01-0C1A-304F-A053-759DE085FDF3}" type="slidenum">
              <a:rPr lang="en-US" smtClean="0"/>
              <a:pPr/>
              <a:t>10</a:t>
            </a:fld>
            <a:endParaRPr lang="en-US" dirty="0"/>
          </a:p>
        </p:txBody>
      </p:sp>
      <p:sp>
        <p:nvSpPr>
          <p:cNvPr id="12" name="TextBox 11"/>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pic>
        <p:nvPicPr>
          <p:cNvPr id="9" name="Picture 8" descr="Gear bulb.jpg"/>
          <p:cNvPicPr>
            <a:picLocks noChangeAspect="1"/>
          </p:cNvPicPr>
          <p:nvPr/>
        </p:nvPicPr>
        <p:blipFill>
          <a:blip r:embed="rId2"/>
          <a:stretch>
            <a:fillRect/>
          </a:stretch>
        </p:blipFill>
        <p:spPr>
          <a:xfrm>
            <a:off x="6633688" y="1773238"/>
            <a:ext cx="2423160" cy="3230396"/>
          </a:xfrm>
          <a:prstGeom prst="rect">
            <a:avLst/>
          </a:prstGeom>
        </p:spPr>
      </p:pic>
    </p:spTree>
    <p:extLst>
      <p:ext uri="{BB962C8B-B14F-4D97-AF65-F5344CB8AC3E}">
        <p14:creationId xmlns:p14="http://schemas.microsoft.com/office/powerpoint/2010/main" xmlns="" val="2631380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clients testify to the value we provide.</a:t>
            </a:r>
            <a:endParaRPr lang="en-US" strike="sngStrike" dirty="0"/>
          </a:p>
        </p:txBody>
      </p:sp>
      <p:sp>
        <p:nvSpPr>
          <p:cNvPr id="3" name="Content Placeholder 2"/>
          <p:cNvSpPr>
            <a:spLocks noGrp="1"/>
          </p:cNvSpPr>
          <p:nvPr>
            <p:ph idx="1"/>
          </p:nvPr>
        </p:nvSpPr>
        <p:spPr>
          <a:xfrm>
            <a:off x="694267" y="1585843"/>
            <a:ext cx="5069988" cy="4327339"/>
          </a:xfrm>
        </p:spPr>
        <p:txBody>
          <a:bodyPr wrap="square">
            <a:spAutoFit/>
          </a:bodyPr>
          <a:lstStyle/>
          <a:p>
            <a:pPr marL="228600" indent="-228600">
              <a:buClr>
                <a:srgbClr val="2459A0"/>
              </a:buClr>
              <a:buFont typeface="Arial"/>
              <a:buChar char="•"/>
            </a:pPr>
            <a:r>
              <a:rPr lang="en-US" b="1" dirty="0" smtClean="0">
                <a:solidFill>
                  <a:schemeClr val="tx1">
                    <a:lumMod val="75000"/>
                  </a:schemeClr>
                </a:solidFill>
              </a:rPr>
              <a:t>Ted Farrington, Senior Director, PepsiCo Advanced Research: </a:t>
            </a:r>
            <a:r>
              <a:rPr lang="en-US" dirty="0" smtClean="0">
                <a:solidFill>
                  <a:schemeClr val="tx1">
                    <a:lumMod val="75000"/>
                  </a:schemeClr>
                </a:solidFill>
              </a:rPr>
              <a:t>“I’ve had the pleasure of working with Foresight Alliance on two strategic foresights projects in the last few years. The first was for PepsiCo and investigated what would be driving consumers’ food and beverage choices ten years from now. The second project, IRI2038, was for the Industrial Research Institute and asked what research and technology management might look like 25 years in the future… Both studies are highly regarded and I would definitely work with [the Foresight Alliance] team again.” </a:t>
            </a:r>
          </a:p>
          <a:p>
            <a:pPr marL="228600" indent="-228600">
              <a:buClr>
                <a:srgbClr val="2459A0"/>
              </a:buClr>
              <a:buFont typeface="Arial"/>
              <a:buChar char="•"/>
            </a:pPr>
            <a:r>
              <a:rPr lang="en-US" b="1" dirty="0" smtClean="0">
                <a:solidFill>
                  <a:schemeClr val="tx1">
                    <a:lumMod val="75000"/>
                  </a:schemeClr>
                </a:solidFill>
              </a:rPr>
              <a:t>Vicky Yobp, American Industrial Hygiene Association: </a:t>
            </a:r>
            <a:r>
              <a:rPr lang="en-US" dirty="0" smtClean="0">
                <a:solidFill>
                  <a:schemeClr val="tx1">
                    <a:lumMod val="75000"/>
                  </a:schemeClr>
                </a:solidFill>
              </a:rPr>
              <a:t>“</a:t>
            </a:r>
            <a:r>
              <a:rPr lang="en-US" dirty="0">
                <a:solidFill>
                  <a:schemeClr val="tx1">
                    <a:lumMod val="75000"/>
                  </a:schemeClr>
                </a:solidFill>
              </a:rPr>
              <a:t>Thank you for your strong interest and enthusiasm during the project</a:t>
            </a:r>
            <a:r>
              <a:rPr lang="en-US" dirty="0" smtClean="0">
                <a:solidFill>
                  <a:schemeClr val="tx1">
                    <a:lumMod val="75000"/>
                  </a:schemeClr>
                </a:solidFill>
              </a:rPr>
              <a:t>. Your </a:t>
            </a:r>
            <a:r>
              <a:rPr lang="en-US" dirty="0">
                <a:solidFill>
                  <a:schemeClr val="tx1">
                    <a:lumMod val="75000"/>
                  </a:schemeClr>
                </a:solidFill>
              </a:rPr>
              <a:t>approach and deliverables were exactly what we needed to identify a range of </a:t>
            </a:r>
            <a:r>
              <a:rPr lang="en-US" dirty="0" smtClean="0">
                <a:solidFill>
                  <a:schemeClr val="tx1">
                    <a:lumMod val="75000"/>
                  </a:schemeClr>
                </a:solidFill>
              </a:rPr>
              <a:t>strategic opportunities</a:t>
            </a:r>
            <a:r>
              <a:rPr lang="en-US" dirty="0">
                <a:solidFill>
                  <a:schemeClr val="tx1">
                    <a:lumMod val="75000"/>
                  </a:schemeClr>
                </a:solidFill>
              </a:rPr>
              <a:t>. </a:t>
            </a:r>
            <a:r>
              <a:rPr lang="en-US" dirty="0" smtClean="0">
                <a:solidFill>
                  <a:schemeClr val="tx1">
                    <a:lumMod val="75000"/>
                  </a:schemeClr>
                </a:solidFill>
              </a:rPr>
              <a:t>We </a:t>
            </a:r>
            <a:r>
              <a:rPr lang="en-US" dirty="0">
                <a:solidFill>
                  <a:schemeClr val="tx1">
                    <a:lumMod val="75000"/>
                  </a:schemeClr>
                </a:solidFill>
              </a:rPr>
              <a:t>would welcome the chance to work together again should the opportunity arise</a:t>
            </a:r>
            <a:r>
              <a:rPr lang="en-US" dirty="0" smtClean="0">
                <a:solidFill>
                  <a:schemeClr val="tx1">
                    <a:lumMod val="75000"/>
                  </a:schemeClr>
                </a:solidFill>
              </a:rPr>
              <a:t>.”</a:t>
            </a:r>
          </a:p>
        </p:txBody>
      </p:sp>
      <p:sp>
        <p:nvSpPr>
          <p:cNvPr id="4" name="Slide Number Placeholder 3"/>
          <p:cNvSpPr>
            <a:spLocks noGrp="1"/>
          </p:cNvSpPr>
          <p:nvPr>
            <p:ph type="sldNum" sz="quarter" idx="12"/>
          </p:nvPr>
        </p:nvSpPr>
        <p:spPr/>
        <p:txBody>
          <a:bodyPr/>
          <a:lstStyle/>
          <a:p>
            <a:fld id="{A2676A01-0C1A-304F-A053-759DE085FDF3}" type="slidenum">
              <a:rPr lang="en-US" smtClean="0"/>
              <a:pPr/>
              <a:t>11</a:t>
            </a:fld>
            <a:endParaRPr lang="en-US" dirty="0"/>
          </a:p>
        </p:txBody>
      </p:sp>
      <p:sp>
        <p:nvSpPr>
          <p:cNvPr id="43" name="TextBox 42"/>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pic>
        <p:nvPicPr>
          <p:cNvPr id="6" name="Picture 5"/>
          <p:cNvPicPr>
            <a:picLocks noChangeAspect="1"/>
          </p:cNvPicPr>
          <p:nvPr/>
        </p:nvPicPr>
        <p:blipFill>
          <a:blip r:embed="rId2"/>
          <a:stretch>
            <a:fillRect/>
          </a:stretch>
        </p:blipFill>
        <p:spPr>
          <a:xfrm>
            <a:off x="5764255" y="1509643"/>
            <a:ext cx="2945932" cy="4637801"/>
          </a:xfrm>
          <a:prstGeom prst="rect">
            <a:avLst/>
          </a:prstGeom>
        </p:spPr>
      </p:pic>
    </p:spTree>
    <p:extLst>
      <p:ext uri="{BB962C8B-B14F-4D97-AF65-F5344CB8AC3E}">
        <p14:creationId xmlns:p14="http://schemas.microsoft.com/office/powerpoint/2010/main" xmlns="" val="1113027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clients testify to the value we provide.</a:t>
            </a:r>
            <a:endParaRPr lang="en-US" strike="sngStrike" dirty="0"/>
          </a:p>
        </p:txBody>
      </p:sp>
      <p:sp>
        <p:nvSpPr>
          <p:cNvPr id="3" name="Content Placeholder 2"/>
          <p:cNvSpPr>
            <a:spLocks noGrp="1"/>
          </p:cNvSpPr>
          <p:nvPr>
            <p:ph idx="1"/>
          </p:nvPr>
        </p:nvSpPr>
        <p:spPr>
          <a:xfrm>
            <a:off x="694266" y="1632125"/>
            <a:ext cx="4639734" cy="3539430"/>
          </a:xfrm>
        </p:spPr>
        <p:txBody>
          <a:bodyPr wrap="square">
            <a:spAutoFit/>
          </a:bodyPr>
          <a:lstStyle/>
          <a:p>
            <a:pPr marL="228600" indent="-228600">
              <a:buClr>
                <a:srgbClr val="2459A0"/>
              </a:buClr>
              <a:buFont typeface="Arial"/>
              <a:buChar char="•"/>
            </a:pPr>
            <a:r>
              <a:rPr lang="en-US" b="1" dirty="0" smtClean="0">
                <a:solidFill>
                  <a:schemeClr val="tx1">
                    <a:lumMod val="75000"/>
                  </a:schemeClr>
                </a:solidFill>
              </a:rPr>
              <a:t>Thomas </a:t>
            </a:r>
            <a:r>
              <a:rPr lang="en-US" b="1" dirty="0">
                <a:solidFill>
                  <a:schemeClr val="tx1">
                    <a:lumMod val="75000"/>
                  </a:schemeClr>
                </a:solidFill>
              </a:rPr>
              <a:t>P. DeRoche, Director of Educational Programs, International Foundation of Employee Benefit Plans: </a:t>
            </a:r>
            <a:r>
              <a:rPr lang="en-US" dirty="0">
                <a:solidFill>
                  <a:schemeClr val="tx1">
                    <a:lumMod val="75000"/>
                  </a:schemeClr>
                </a:solidFill>
              </a:rPr>
              <a:t>“Bill Croasmun and Terry Grim collaborated on creating and delivering a unique training program for our members that focuses on leadership development, project management, customer service and strategic planning</a:t>
            </a:r>
            <a:r>
              <a:rPr lang="en-US" dirty="0" smtClean="0">
                <a:solidFill>
                  <a:schemeClr val="tx1">
                    <a:lumMod val="75000"/>
                  </a:schemeClr>
                </a:solidFill>
              </a:rPr>
              <a:t>. They </a:t>
            </a:r>
            <a:r>
              <a:rPr lang="en-US" dirty="0">
                <a:solidFill>
                  <a:schemeClr val="tx1">
                    <a:lumMod val="75000"/>
                  </a:schemeClr>
                </a:solidFill>
              </a:rPr>
              <a:t>took the time to learn our industry and design a meaningful curriculum to help our members be more productive in their varied professional roles</a:t>
            </a:r>
            <a:r>
              <a:rPr lang="en-US" dirty="0" smtClean="0">
                <a:solidFill>
                  <a:schemeClr val="tx1">
                    <a:lumMod val="75000"/>
                  </a:schemeClr>
                </a:solidFill>
              </a:rPr>
              <a:t>. Bill </a:t>
            </a:r>
            <a:r>
              <a:rPr lang="en-US" dirty="0">
                <a:solidFill>
                  <a:schemeClr val="tx1">
                    <a:lumMod val="75000"/>
                  </a:schemeClr>
                </a:solidFill>
              </a:rPr>
              <a:t>and Terry are expert facilitators and their comfortable working chemistry maximizes the learning experience for students</a:t>
            </a:r>
            <a:r>
              <a:rPr lang="en-US" dirty="0" smtClean="0">
                <a:solidFill>
                  <a:schemeClr val="tx1">
                    <a:lumMod val="75000"/>
                  </a:schemeClr>
                </a:solidFill>
              </a:rPr>
              <a:t>. The </a:t>
            </a:r>
            <a:r>
              <a:rPr lang="en-US" dirty="0">
                <a:solidFill>
                  <a:schemeClr val="tx1">
                    <a:lumMod val="75000"/>
                  </a:schemeClr>
                </a:solidFill>
              </a:rPr>
              <a:t>evaluations </a:t>
            </a:r>
            <a:r>
              <a:rPr lang="en-US" dirty="0" smtClean="0">
                <a:solidFill>
                  <a:schemeClr val="tx1">
                    <a:lumMod val="75000"/>
                  </a:schemeClr>
                </a:solidFill>
              </a:rPr>
              <a:t>[they receive] are </a:t>
            </a:r>
            <a:r>
              <a:rPr lang="en-US" dirty="0">
                <a:solidFill>
                  <a:schemeClr val="tx1">
                    <a:lumMod val="75000"/>
                  </a:schemeClr>
                </a:solidFill>
              </a:rPr>
              <a:t>always outstanding.</a:t>
            </a:r>
            <a:r>
              <a:rPr lang="en-US" dirty="0" smtClean="0">
                <a:solidFill>
                  <a:schemeClr val="tx1">
                    <a:lumMod val="75000"/>
                  </a:schemeClr>
                </a:solidFill>
              </a:rPr>
              <a:t>”</a:t>
            </a:r>
            <a:endParaRPr lang="en-US" dirty="0">
              <a:solidFill>
                <a:schemeClr val="tx1">
                  <a:lumMod val="75000"/>
                </a:schemeClr>
              </a:solidFill>
            </a:endParaRPr>
          </a:p>
        </p:txBody>
      </p:sp>
      <p:sp>
        <p:nvSpPr>
          <p:cNvPr id="4" name="Slide Number Placeholder 3"/>
          <p:cNvSpPr>
            <a:spLocks noGrp="1"/>
          </p:cNvSpPr>
          <p:nvPr>
            <p:ph type="sldNum" sz="quarter" idx="12"/>
          </p:nvPr>
        </p:nvSpPr>
        <p:spPr/>
        <p:txBody>
          <a:bodyPr/>
          <a:lstStyle/>
          <a:p>
            <a:fld id="{A2676A01-0C1A-304F-A053-759DE085FDF3}" type="slidenum">
              <a:rPr lang="en-US" smtClean="0"/>
              <a:pPr/>
              <a:t>12</a:t>
            </a:fld>
            <a:endParaRPr lang="en-US" dirty="0"/>
          </a:p>
        </p:txBody>
      </p:sp>
      <p:sp>
        <p:nvSpPr>
          <p:cNvPr id="43" name="TextBox 42"/>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pic>
        <p:nvPicPr>
          <p:cNvPr id="5" name="Picture 4" descr="AMP Sample.pdf"/>
          <p:cNvPicPr>
            <a:picLocks noChangeAspect="1"/>
          </p:cNvPicPr>
          <p:nvPr/>
        </p:nvPicPr>
        <p:blipFill rotWithShape="1">
          <a:blip r:embed="rId2" cstate="print">
            <a:extLst>
              <a:ext uri="{28A0092B-C50C-407E-A947-70E740481C1C}">
                <a14:useLocalDpi xmlns:a14="http://schemas.microsoft.com/office/drawing/2010/main" xmlns=""/>
              </a:ext>
            </a:extLst>
          </a:blip>
          <a:srcRect l="17256" t="13336" r="18743" b="11177"/>
          <a:stretch/>
        </p:blipFill>
        <p:spPr>
          <a:xfrm>
            <a:off x="5468395" y="1737209"/>
            <a:ext cx="2989806" cy="4563909"/>
          </a:xfrm>
          <a:prstGeom prst="rect">
            <a:avLst/>
          </a:prstGeom>
        </p:spPr>
      </p:pic>
    </p:spTree>
    <p:extLst>
      <p:ext uri="{BB962C8B-B14F-4D97-AF65-F5344CB8AC3E}">
        <p14:creationId xmlns:p14="http://schemas.microsoft.com/office/powerpoint/2010/main" xmlns="" val="2761530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Foresight Alliance</a:t>
            </a:r>
            <a:endParaRPr lang="en-US" dirty="0"/>
          </a:p>
        </p:txBody>
      </p:sp>
      <p:sp>
        <p:nvSpPr>
          <p:cNvPr id="5" name="Subtitle 4"/>
          <p:cNvSpPr>
            <a:spLocks noGrp="1"/>
          </p:cNvSpPr>
          <p:nvPr>
            <p:ph type="subTitle" idx="1"/>
          </p:nvPr>
        </p:nvSpPr>
        <p:spPr>
          <a:xfrm>
            <a:off x="677332" y="3492500"/>
            <a:ext cx="7421639" cy="1079894"/>
          </a:xfrm>
        </p:spPr>
        <p:txBody>
          <a:bodyPr>
            <a:normAutofit fontScale="92500" lnSpcReduction="10000"/>
          </a:bodyPr>
          <a:lstStyle/>
          <a:p>
            <a:r>
              <a:rPr lang="en-US" sz="1800" i="1" dirty="0"/>
              <a:t>To See What’s Possible for your organization, visit our website at www.foresightalliance.com </a:t>
            </a:r>
          </a:p>
          <a:p>
            <a:r>
              <a:rPr lang="en-US" sz="1800" i="1" dirty="0" smtClean="0"/>
              <a:t>Or </a:t>
            </a:r>
            <a:r>
              <a:rPr lang="en-US" sz="1800" i="1" dirty="0"/>
              <a:t>contact us at </a:t>
            </a:r>
            <a:endParaRPr lang="en-US" sz="1800" i="1" dirty="0" smtClean="0"/>
          </a:p>
          <a:p>
            <a:pPr>
              <a:spcBef>
                <a:spcPts val="0"/>
              </a:spcBef>
            </a:pPr>
            <a:r>
              <a:rPr lang="en-US" sz="1800" i="1" dirty="0" smtClean="0"/>
              <a:t>christopher.kent@foresightalliance.com</a:t>
            </a:r>
            <a:r>
              <a:rPr lang="en-US" sz="1800" i="1" dirty="0"/>
              <a:t>. </a:t>
            </a:r>
          </a:p>
        </p:txBody>
      </p:sp>
    </p:spTree>
    <p:extLst>
      <p:ext uri="{BB962C8B-B14F-4D97-AF65-F5344CB8AC3E}">
        <p14:creationId xmlns:p14="http://schemas.microsoft.com/office/powerpoint/2010/main" xmlns="" val="3499974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676A01-0C1A-304F-A053-759DE085FDF3}" type="slidenum">
              <a:rPr lang="en-US" smtClean="0"/>
              <a:pPr/>
              <a:t>14</a:t>
            </a:fld>
            <a:endParaRPr lang="en-US" dirty="0"/>
          </a:p>
        </p:txBody>
      </p:sp>
      <p:sp>
        <p:nvSpPr>
          <p:cNvPr id="11" name="Title 10"/>
          <p:cNvSpPr>
            <a:spLocks noGrp="1"/>
          </p:cNvSpPr>
          <p:nvPr>
            <p:ph type="title"/>
          </p:nvPr>
        </p:nvSpPr>
        <p:spPr>
          <a:xfrm>
            <a:off x="694267" y="2133600"/>
            <a:ext cx="7763934" cy="1143000"/>
          </a:xfrm>
        </p:spPr>
        <p:txBody>
          <a:bodyPr>
            <a:normAutofit/>
          </a:bodyPr>
          <a:lstStyle/>
          <a:p>
            <a:pPr algn="ctr"/>
            <a:r>
              <a:rPr lang="en-US" sz="4000" dirty="0" smtClean="0"/>
              <a:t>Appendix: What is foresight?</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There are three futures perspectives.</a:t>
            </a:r>
            <a:endParaRPr lang="en-US" dirty="0"/>
          </a:p>
        </p:txBody>
      </p:sp>
      <p:sp>
        <p:nvSpPr>
          <p:cNvPr id="6" name="Content Placeholder 5"/>
          <p:cNvSpPr>
            <a:spLocks noGrp="1"/>
          </p:cNvSpPr>
          <p:nvPr>
            <p:ph idx="1"/>
          </p:nvPr>
        </p:nvSpPr>
        <p:spPr>
          <a:xfrm>
            <a:off x="694268" y="1955801"/>
            <a:ext cx="4272494" cy="3600986"/>
          </a:xfrm>
        </p:spPr>
        <p:txBody>
          <a:bodyPr wrap="square">
            <a:spAutoFit/>
          </a:bodyPr>
          <a:lstStyle/>
          <a:p>
            <a:pPr marL="228600" lvl="1" defTabSz="914400" eaLnBrk="0">
              <a:spcBef>
                <a:spcPts val="600"/>
              </a:spcBef>
              <a:buClr>
                <a:srgbClr val="2459A0"/>
              </a:buClr>
              <a:buFont typeface="Arial" charset="0"/>
              <a:buChar char="•"/>
              <a:tabLst>
                <a:tab pos="723900" algn="l"/>
                <a:tab pos="1447800" algn="l"/>
                <a:tab pos="2171700" algn="l"/>
                <a:tab pos="2895600" algn="l"/>
                <a:tab pos="3619500" algn="l"/>
                <a:tab pos="4343400" algn="l"/>
              </a:tabLst>
              <a:defRPr/>
            </a:pPr>
            <a:r>
              <a:rPr lang="en-US" b="1" kern="0" dirty="0">
                <a:solidFill>
                  <a:schemeClr val="tx1">
                    <a:lumMod val="75000"/>
                  </a:schemeClr>
                </a:solidFill>
                <a:latin typeface="Calibri" charset="0"/>
                <a:ea typeface="ＭＳ Ｐゴシック" charset="0"/>
                <a:cs typeface="Calibri" charset="0"/>
              </a:rPr>
              <a:t>The </a:t>
            </a:r>
            <a:r>
              <a:rPr lang="en-US" b="1" kern="0" dirty="0" smtClean="0">
                <a:solidFill>
                  <a:schemeClr val="tx1">
                    <a:lumMod val="75000"/>
                  </a:schemeClr>
                </a:solidFill>
                <a:latin typeface="Calibri" charset="0"/>
                <a:ea typeface="ＭＳ Ｐゴシック" charset="0"/>
                <a:cs typeface="Calibri" charset="0"/>
              </a:rPr>
              <a:t>expected future: </a:t>
            </a:r>
            <a:r>
              <a:rPr lang="en-US" i="1" kern="0" dirty="0">
                <a:solidFill>
                  <a:schemeClr val="tx1">
                    <a:lumMod val="75000"/>
                  </a:schemeClr>
                </a:solidFill>
                <a:latin typeface="Calibri" charset="0"/>
                <a:ea typeface="ＭＳ Ｐゴシック" charset="0"/>
                <a:cs typeface="Calibri" charset="0"/>
              </a:rPr>
              <a:t>w</a:t>
            </a:r>
            <a:r>
              <a:rPr lang="en-US" i="1" kern="0" dirty="0" smtClean="0">
                <a:solidFill>
                  <a:schemeClr val="tx1">
                    <a:lumMod val="75000"/>
                  </a:schemeClr>
                </a:solidFill>
                <a:latin typeface="Calibri" charset="0"/>
                <a:ea typeface="ＭＳ Ｐゴシック" charset="0"/>
                <a:cs typeface="Calibri" charset="0"/>
              </a:rPr>
              <a:t>here </a:t>
            </a:r>
            <a:r>
              <a:rPr lang="en-US" i="1" kern="0" dirty="0">
                <a:solidFill>
                  <a:schemeClr val="tx1">
                    <a:lumMod val="75000"/>
                  </a:schemeClr>
                </a:solidFill>
                <a:latin typeface="Calibri" charset="0"/>
                <a:ea typeface="ＭＳ Ｐゴシック" charset="0"/>
                <a:cs typeface="Calibri" charset="0"/>
              </a:rPr>
              <a:t>we are </a:t>
            </a:r>
            <a:r>
              <a:rPr lang="en-US" i="1" kern="0" dirty="0" smtClean="0">
                <a:solidFill>
                  <a:schemeClr val="tx1">
                    <a:lumMod val="75000"/>
                  </a:schemeClr>
                </a:solidFill>
                <a:latin typeface="Calibri" charset="0"/>
                <a:ea typeface="ＭＳ Ｐゴシック" charset="0"/>
                <a:cs typeface="Calibri" charset="0"/>
              </a:rPr>
              <a:t>headed. </a:t>
            </a:r>
            <a:r>
              <a:rPr lang="en-US" kern="0" dirty="0" smtClean="0">
                <a:solidFill>
                  <a:schemeClr val="tx1">
                    <a:lumMod val="75000"/>
                  </a:schemeClr>
                </a:solidFill>
                <a:latin typeface="Calibri" charset="0"/>
                <a:ea typeface="ＭＳ Ｐゴシック" charset="0"/>
                <a:cs typeface="Calibri" charset="0"/>
              </a:rPr>
              <a:t>The expected future is the logical result of the </a:t>
            </a:r>
            <a:r>
              <a:rPr lang="en-US" i="1" kern="0" dirty="0" smtClean="0">
                <a:solidFill>
                  <a:schemeClr val="tx1">
                    <a:lumMod val="75000"/>
                  </a:schemeClr>
                </a:solidFill>
                <a:latin typeface="Calibri" charset="0"/>
                <a:ea typeface="ＭＳ Ｐゴシック" charset="0"/>
                <a:cs typeface="Calibri" charset="0"/>
              </a:rPr>
              <a:t>momentum</a:t>
            </a:r>
            <a:r>
              <a:rPr lang="en-US" kern="0" dirty="0" smtClean="0">
                <a:solidFill>
                  <a:schemeClr val="tx1">
                    <a:lumMod val="75000"/>
                  </a:schemeClr>
                </a:solidFill>
                <a:latin typeface="Calibri" charset="0"/>
                <a:ea typeface="ＭＳ Ｐゴシック" charset="0"/>
                <a:cs typeface="Calibri" charset="0"/>
              </a:rPr>
              <a:t> of present trends.</a:t>
            </a:r>
            <a:endParaRPr lang="en-US" kern="0" dirty="0">
              <a:solidFill>
                <a:schemeClr val="tx1">
                  <a:lumMod val="75000"/>
                </a:schemeClr>
              </a:solidFill>
              <a:latin typeface="Calibri" charset="0"/>
              <a:ea typeface="ＭＳ Ｐゴシック" charset="0"/>
              <a:cs typeface="Calibri" charset="0"/>
            </a:endParaRPr>
          </a:p>
          <a:p>
            <a:pPr marL="228600" lvl="1" defTabSz="914400" eaLnBrk="0">
              <a:spcBef>
                <a:spcPts val="600"/>
              </a:spcBef>
              <a:buClr>
                <a:srgbClr val="2459A0"/>
              </a:buClr>
              <a:buFont typeface="Arial" charset="0"/>
              <a:buChar char="•"/>
              <a:tabLst>
                <a:tab pos="723900" algn="l"/>
                <a:tab pos="1447800" algn="l"/>
                <a:tab pos="2171700" algn="l"/>
                <a:tab pos="2895600" algn="l"/>
                <a:tab pos="3619500" algn="l"/>
                <a:tab pos="4343400" algn="l"/>
              </a:tabLst>
              <a:defRPr/>
            </a:pPr>
            <a:r>
              <a:rPr lang="en-US" b="1" kern="0" dirty="0">
                <a:solidFill>
                  <a:schemeClr val="tx1">
                    <a:lumMod val="75000"/>
                  </a:schemeClr>
                </a:solidFill>
                <a:latin typeface="Calibri" charset="0"/>
                <a:ea typeface="ＭＳ Ｐゴシック" charset="0"/>
                <a:cs typeface="Calibri" charset="0"/>
              </a:rPr>
              <a:t>The a</a:t>
            </a:r>
            <a:r>
              <a:rPr lang="en-US" b="1" kern="0" dirty="0" smtClean="0">
                <a:solidFill>
                  <a:schemeClr val="tx1">
                    <a:lumMod val="75000"/>
                  </a:schemeClr>
                </a:solidFill>
                <a:latin typeface="Calibri" charset="0"/>
                <a:ea typeface="ＭＳ Ｐゴシック" charset="0"/>
                <a:cs typeface="Calibri" charset="0"/>
              </a:rPr>
              <a:t>lternative </a:t>
            </a:r>
            <a:r>
              <a:rPr lang="en-US" b="1" kern="0" dirty="0">
                <a:solidFill>
                  <a:schemeClr val="tx1">
                    <a:lumMod val="75000"/>
                  </a:schemeClr>
                </a:solidFill>
                <a:latin typeface="Calibri" charset="0"/>
                <a:ea typeface="ＭＳ Ｐゴシック" charset="0"/>
                <a:cs typeface="Calibri" charset="0"/>
              </a:rPr>
              <a:t>f</a:t>
            </a:r>
            <a:r>
              <a:rPr lang="en-US" b="1" kern="0" dirty="0" smtClean="0">
                <a:solidFill>
                  <a:schemeClr val="tx1">
                    <a:lumMod val="75000"/>
                  </a:schemeClr>
                </a:solidFill>
                <a:latin typeface="Calibri" charset="0"/>
                <a:ea typeface="ＭＳ Ｐゴシック" charset="0"/>
                <a:cs typeface="Calibri" charset="0"/>
              </a:rPr>
              <a:t>utures: </a:t>
            </a:r>
            <a:r>
              <a:rPr lang="en-US" i="1" kern="0" dirty="0" smtClean="0">
                <a:solidFill>
                  <a:schemeClr val="tx1">
                    <a:lumMod val="75000"/>
                  </a:schemeClr>
                </a:solidFill>
                <a:latin typeface="Calibri" charset="0"/>
                <a:ea typeface="ＭＳ Ｐゴシック" charset="0"/>
                <a:cs typeface="Calibri" charset="0"/>
              </a:rPr>
              <a:t>what </a:t>
            </a:r>
            <a:r>
              <a:rPr lang="en-US" i="1" kern="0" dirty="0">
                <a:solidFill>
                  <a:schemeClr val="tx1">
                    <a:lumMod val="75000"/>
                  </a:schemeClr>
                </a:solidFill>
                <a:latin typeface="Calibri" charset="0"/>
                <a:ea typeface="ＭＳ Ｐゴシック" charset="0"/>
                <a:cs typeface="Calibri" charset="0"/>
              </a:rPr>
              <a:t>might happen </a:t>
            </a:r>
            <a:r>
              <a:rPr lang="en-US" i="1" kern="0" dirty="0" smtClean="0">
                <a:solidFill>
                  <a:schemeClr val="tx1">
                    <a:lumMod val="75000"/>
                  </a:schemeClr>
                </a:solidFill>
                <a:latin typeface="Calibri" charset="0"/>
                <a:ea typeface="ＭＳ Ｐゴシック" charset="0"/>
                <a:cs typeface="Calibri" charset="0"/>
              </a:rPr>
              <a:t>instead.</a:t>
            </a:r>
            <a:r>
              <a:rPr lang="en-US" kern="0" dirty="0" smtClean="0">
                <a:solidFill>
                  <a:schemeClr val="tx1">
                    <a:lumMod val="75000"/>
                  </a:schemeClr>
                </a:solidFill>
                <a:latin typeface="Calibri" charset="0"/>
                <a:ea typeface="ＭＳ Ｐゴシック" charset="0"/>
                <a:cs typeface="Calibri" charset="0"/>
              </a:rPr>
              <a:t> Alternate futures are the outcome of various </a:t>
            </a:r>
            <a:r>
              <a:rPr lang="en-US" i="1" kern="0" dirty="0" smtClean="0">
                <a:solidFill>
                  <a:schemeClr val="tx1">
                    <a:lumMod val="75000"/>
                  </a:schemeClr>
                </a:solidFill>
                <a:latin typeface="Calibri" charset="0"/>
                <a:ea typeface="ＭＳ Ｐゴシック" charset="0"/>
                <a:cs typeface="Calibri" charset="0"/>
              </a:rPr>
              <a:t>contingencies</a:t>
            </a:r>
            <a:r>
              <a:rPr lang="en-US" kern="0" dirty="0" smtClean="0">
                <a:solidFill>
                  <a:schemeClr val="tx1">
                    <a:lumMod val="75000"/>
                  </a:schemeClr>
                </a:solidFill>
                <a:latin typeface="Calibri" charset="0"/>
                <a:ea typeface="ＭＳ Ｐゴシック" charset="0"/>
                <a:cs typeface="Calibri" charset="0"/>
              </a:rPr>
              <a:t>.</a:t>
            </a:r>
            <a:endParaRPr lang="en-US" i="1" kern="0" dirty="0">
              <a:solidFill>
                <a:schemeClr val="tx1">
                  <a:lumMod val="75000"/>
                </a:schemeClr>
              </a:solidFill>
              <a:latin typeface="Calibri" charset="0"/>
              <a:ea typeface="ＭＳ Ｐゴシック" charset="0"/>
              <a:cs typeface="Calibri" charset="0"/>
            </a:endParaRPr>
          </a:p>
          <a:p>
            <a:pPr marL="228600" indent="-228600" defTabSz="914400" eaLnBrk="0">
              <a:spcBef>
                <a:spcPts val="600"/>
              </a:spcBef>
              <a:spcAft>
                <a:spcPts val="600"/>
              </a:spcAft>
              <a:buClr>
                <a:srgbClr val="2459A0"/>
              </a:buClr>
              <a:buFont typeface="Arial" charset="0"/>
              <a:buChar char="•"/>
              <a:tabLst>
                <a:tab pos="723900" algn="l"/>
                <a:tab pos="1447800" algn="l"/>
                <a:tab pos="2171700" algn="l"/>
                <a:tab pos="2895600" algn="l"/>
                <a:tab pos="3619500" algn="l"/>
                <a:tab pos="4343400" algn="l"/>
              </a:tabLst>
              <a:defRPr/>
            </a:pPr>
            <a:r>
              <a:rPr lang="en-US" b="1" kern="0" dirty="0">
                <a:solidFill>
                  <a:schemeClr val="tx1">
                    <a:lumMod val="75000"/>
                  </a:schemeClr>
                </a:solidFill>
                <a:latin typeface="Calibri" charset="0"/>
                <a:ea typeface="ＭＳ Ｐゴシック" charset="0"/>
                <a:cs typeface="Calibri" charset="0"/>
              </a:rPr>
              <a:t>The </a:t>
            </a:r>
            <a:r>
              <a:rPr lang="en-US" b="1" kern="0" dirty="0" smtClean="0">
                <a:solidFill>
                  <a:schemeClr val="tx1">
                    <a:lumMod val="75000"/>
                  </a:schemeClr>
                </a:solidFill>
                <a:latin typeface="Calibri" charset="0"/>
                <a:ea typeface="ＭＳ Ｐゴシック" charset="0"/>
                <a:cs typeface="Calibri" charset="0"/>
              </a:rPr>
              <a:t>preferred </a:t>
            </a:r>
            <a:r>
              <a:rPr lang="en-US" b="1" kern="0" dirty="0">
                <a:solidFill>
                  <a:schemeClr val="tx1">
                    <a:lumMod val="75000"/>
                  </a:schemeClr>
                </a:solidFill>
                <a:latin typeface="Calibri" charset="0"/>
                <a:ea typeface="ＭＳ Ｐゴシック" charset="0"/>
                <a:cs typeface="Calibri" charset="0"/>
              </a:rPr>
              <a:t>f</a:t>
            </a:r>
            <a:r>
              <a:rPr lang="en-US" b="1" kern="0" dirty="0" smtClean="0">
                <a:solidFill>
                  <a:schemeClr val="tx1">
                    <a:lumMod val="75000"/>
                  </a:schemeClr>
                </a:solidFill>
                <a:latin typeface="Calibri" charset="0"/>
                <a:ea typeface="ＭＳ Ｐゴシック" charset="0"/>
                <a:cs typeface="Calibri" charset="0"/>
              </a:rPr>
              <a:t>uture</a:t>
            </a:r>
            <a:r>
              <a:rPr lang="en-US" b="1" kern="0" dirty="0">
                <a:solidFill>
                  <a:schemeClr val="tx1">
                    <a:lumMod val="75000"/>
                  </a:schemeClr>
                </a:solidFill>
                <a:latin typeface="Calibri" charset="0"/>
                <a:ea typeface="ＭＳ Ｐゴシック" charset="0"/>
                <a:cs typeface="Calibri" charset="0"/>
              </a:rPr>
              <a:t>(s</a:t>
            </a:r>
            <a:r>
              <a:rPr lang="en-US" b="1" kern="0" dirty="0" smtClean="0">
                <a:solidFill>
                  <a:schemeClr val="tx1">
                    <a:lumMod val="75000"/>
                  </a:schemeClr>
                </a:solidFill>
                <a:latin typeface="Calibri" charset="0"/>
                <a:ea typeface="ＭＳ Ｐゴシック" charset="0"/>
                <a:cs typeface="Calibri" charset="0"/>
              </a:rPr>
              <a:t>):</a:t>
            </a:r>
            <a:r>
              <a:rPr lang="en-US" b="1" kern="0" dirty="0">
                <a:solidFill>
                  <a:schemeClr val="tx1">
                    <a:lumMod val="75000"/>
                  </a:schemeClr>
                </a:solidFill>
                <a:latin typeface="Calibri" charset="0"/>
                <a:ea typeface="ＭＳ Ｐゴシック" charset="0"/>
                <a:cs typeface="Calibri" charset="0"/>
              </a:rPr>
              <a:t> </a:t>
            </a:r>
            <a:r>
              <a:rPr lang="en-US" i="1" kern="0" dirty="0" smtClean="0">
                <a:solidFill>
                  <a:schemeClr val="tx1">
                    <a:lumMod val="75000"/>
                  </a:schemeClr>
                </a:solidFill>
                <a:latin typeface="Calibri" charset="0"/>
                <a:ea typeface="ＭＳ Ｐゴシック" charset="0"/>
                <a:cs typeface="Calibri" charset="0"/>
              </a:rPr>
              <a:t>what </a:t>
            </a:r>
            <a:r>
              <a:rPr lang="en-US" i="1" kern="0" dirty="0">
                <a:solidFill>
                  <a:schemeClr val="tx1">
                    <a:lumMod val="75000"/>
                  </a:schemeClr>
                </a:solidFill>
                <a:latin typeface="Calibri" charset="0"/>
                <a:ea typeface="ＭＳ Ｐゴシック" charset="0"/>
                <a:cs typeface="Calibri" charset="0"/>
              </a:rPr>
              <a:t>we want to </a:t>
            </a:r>
            <a:r>
              <a:rPr lang="en-US" i="1" kern="0" dirty="0" smtClean="0">
                <a:solidFill>
                  <a:schemeClr val="tx1">
                    <a:lumMod val="75000"/>
                  </a:schemeClr>
                </a:solidFill>
                <a:latin typeface="Calibri" charset="0"/>
                <a:ea typeface="ＭＳ Ｐゴシック" charset="0"/>
                <a:cs typeface="Calibri" charset="0"/>
              </a:rPr>
              <a:t>happen.</a:t>
            </a:r>
            <a:r>
              <a:rPr lang="en-US" kern="0" dirty="0" smtClean="0">
                <a:solidFill>
                  <a:schemeClr val="tx1">
                    <a:lumMod val="75000"/>
                  </a:schemeClr>
                </a:solidFill>
                <a:latin typeface="Calibri" charset="0"/>
                <a:ea typeface="ＭＳ Ｐゴシック" charset="0"/>
                <a:cs typeface="Calibri" charset="0"/>
              </a:rPr>
              <a:t> The preferred future is the result of </a:t>
            </a:r>
            <a:r>
              <a:rPr lang="en-US" i="1" kern="0" dirty="0" smtClean="0">
                <a:solidFill>
                  <a:schemeClr val="tx1">
                    <a:lumMod val="75000"/>
                  </a:schemeClr>
                </a:solidFill>
                <a:latin typeface="Calibri" charset="0"/>
                <a:ea typeface="ＭＳ Ｐゴシック" charset="0"/>
                <a:cs typeface="Calibri" charset="0"/>
              </a:rPr>
              <a:t>agency</a:t>
            </a:r>
            <a:r>
              <a:rPr lang="en-US" kern="0" dirty="0" smtClean="0">
                <a:solidFill>
                  <a:schemeClr val="tx1">
                    <a:lumMod val="75000"/>
                  </a:schemeClr>
                </a:solidFill>
                <a:latin typeface="Calibri" charset="0"/>
                <a:ea typeface="ＭＳ Ｐゴシック" charset="0"/>
                <a:cs typeface="Calibri" charset="0"/>
              </a:rPr>
              <a:t>—of vision, goals, and plans.</a:t>
            </a:r>
            <a:endParaRPr lang="en-US" i="1" kern="0" dirty="0">
              <a:solidFill>
                <a:schemeClr val="tx1">
                  <a:lumMod val="75000"/>
                </a:schemeClr>
              </a:solidFill>
              <a:latin typeface="Calibri" charset="0"/>
              <a:ea typeface="ＭＳ Ｐゴシック" charset="0"/>
              <a:cs typeface="Calibri" charset="0"/>
            </a:endParaRPr>
          </a:p>
          <a:p>
            <a:pPr defTabSz="914400" eaLnBrk="0">
              <a:spcBef>
                <a:spcPts val="600"/>
              </a:spcBef>
              <a:buClr>
                <a:srgbClr val="2459A0"/>
              </a:buClr>
              <a:tabLst>
                <a:tab pos="723900" algn="l"/>
                <a:tab pos="1447800" algn="l"/>
                <a:tab pos="2171700" algn="l"/>
                <a:tab pos="2895600" algn="l"/>
                <a:tab pos="3619500" algn="l"/>
                <a:tab pos="4343400" algn="l"/>
              </a:tabLst>
              <a:defRPr/>
            </a:pPr>
            <a:r>
              <a:rPr lang="en-US" kern="0" dirty="0" smtClean="0">
                <a:solidFill>
                  <a:schemeClr val="tx1">
                    <a:lumMod val="75000"/>
                  </a:schemeClr>
                </a:solidFill>
                <a:latin typeface="Calibri" charset="0"/>
                <a:ea typeface="ＭＳ Ｐゴシック" charset="0"/>
                <a:cs typeface="Calibri" charset="0"/>
              </a:rPr>
              <a:t>We </a:t>
            </a:r>
            <a:r>
              <a:rPr lang="en-US" kern="0" dirty="0">
                <a:solidFill>
                  <a:schemeClr val="tx1">
                    <a:lumMod val="75000"/>
                  </a:schemeClr>
                </a:solidFill>
                <a:latin typeface="Calibri" charset="0"/>
                <a:ea typeface="ＭＳ Ｐゴシック" charset="0"/>
                <a:cs typeface="Calibri" charset="0"/>
              </a:rPr>
              <a:t>often tell our clients that they should work to a preferred future, be prepared for an alternative future, and avoid the thinking that traps you in an expected </a:t>
            </a:r>
            <a:r>
              <a:rPr lang="en-US" kern="0" dirty="0" smtClean="0">
                <a:solidFill>
                  <a:schemeClr val="tx1">
                    <a:lumMod val="75000"/>
                  </a:schemeClr>
                </a:solidFill>
                <a:latin typeface="Calibri" charset="0"/>
                <a:ea typeface="ＭＳ Ｐゴシック" charset="0"/>
                <a:cs typeface="Calibri" charset="0"/>
              </a:rPr>
              <a:t>future.</a:t>
            </a:r>
            <a:endParaRPr lang="en-US" kern="0" dirty="0">
              <a:solidFill>
                <a:schemeClr val="tx1">
                  <a:lumMod val="75000"/>
                </a:schemeClr>
              </a:solidFill>
              <a:latin typeface="Calibri" charset="0"/>
              <a:ea typeface="ＭＳ Ｐゴシック" charset="0"/>
              <a:cs typeface="Calibri" charset="0"/>
            </a:endParaRPr>
          </a:p>
        </p:txBody>
      </p:sp>
      <p:sp>
        <p:nvSpPr>
          <p:cNvPr id="4" name="Slide Number Placeholder 3"/>
          <p:cNvSpPr>
            <a:spLocks noGrp="1"/>
          </p:cNvSpPr>
          <p:nvPr>
            <p:ph type="sldNum" sz="quarter" idx="12"/>
          </p:nvPr>
        </p:nvSpPr>
        <p:spPr/>
        <p:txBody>
          <a:bodyPr/>
          <a:lstStyle/>
          <a:p>
            <a:fld id="{A2676A01-0C1A-304F-A053-759DE085FDF3}" type="slidenum">
              <a:rPr lang="en-US" smtClean="0"/>
              <a:pPr/>
              <a:t>15</a:t>
            </a:fld>
            <a:endParaRPr lang="en-US" dirty="0"/>
          </a:p>
        </p:txBody>
      </p:sp>
      <p:pic>
        <p:nvPicPr>
          <p:cNvPr id="8" name="Picture 7" descr="Road arrow.jpg"/>
          <p:cNvPicPr>
            <a:picLocks noChangeAspect="1"/>
          </p:cNvPicPr>
          <p:nvPr/>
        </p:nvPicPr>
        <p:blipFill>
          <a:blip r:embed="rId2"/>
          <a:stretch>
            <a:fillRect/>
          </a:stretch>
        </p:blipFill>
        <p:spPr>
          <a:xfrm>
            <a:off x="5683208" y="1609725"/>
            <a:ext cx="3053330" cy="4581941"/>
          </a:xfrm>
          <a:prstGeom prst="rect">
            <a:avLst/>
          </a:prstGeom>
        </p:spPr>
      </p:pic>
    </p:spTree>
    <p:extLst>
      <p:ext uri="{BB962C8B-B14F-4D97-AF65-F5344CB8AC3E}">
        <p14:creationId xmlns:p14="http://schemas.microsoft.com/office/powerpoint/2010/main" xmlns="" val="1183262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Exploring what’s possible: The cone of possibility</a:t>
            </a:r>
            <a:endParaRPr lang="en-US" strike="sngStrike" dirty="0">
              <a:solidFill>
                <a:schemeClr val="bg1"/>
              </a:solidFill>
            </a:endParaRPr>
          </a:p>
        </p:txBody>
      </p:sp>
      <p:sp>
        <p:nvSpPr>
          <p:cNvPr id="4" name="Slide Number Placeholder 3"/>
          <p:cNvSpPr>
            <a:spLocks noGrp="1"/>
          </p:cNvSpPr>
          <p:nvPr>
            <p:ph type="sldNum" sz="quarter" idx="12"/>
          </p:nvPr>
        </p:nvSpPr>
        <p:spPr>
          <a:xfrm>
            <a:off x="8094135" y="6353332"/>
            <a:ext cx="364066" cy="220135"/>
          </a:xfrm>
        </p:spPr>
        <p:txBody>
          <a:bodyPr/>
          <a:lstStyle/>
          <a:p>
            <a:fld id="{A2676A01-0C1A-304F-A053-759DE085FDF3}" type="slidenum">
              <a:rPr lang="en-US" smtClean="0"/>
              <a:pPr/>
              <a:t>16</a:t>
            </a:fld>
            <a:endParaRPr lang="en-US" dirty="0"/>
          </a:p>
        </p:txBody>
      </p:sp>
      <p:grpSp>
        <p:nvGrpSpPr>
          <p:cNvPr id="5" name="Content Placeholder 4"/>
          <p:cNvGrpSpPr>
            <a:grpSpLocks noGrp="1"/>
          </p:cNvGrpSpPr>
          <p:nvPr/>
        </p:nvGrpSpPr>
        <p:grpSpPr>
          <a:xfrm>
            <a:off x="705532" y="1233808"/>
            <a:ext cx="7628843" cy="4654069"/>
            <a:chOff x="783812" y="232379"/>
            <a:chExt cx="8752369" cy="6731300"/>
          </a:xfrm>
        </p:grpSpPr>
        <p:grpSp>
          <p:nvGrpSpPr>
            <p:cNvPr id="7" name="Group 146"/>
            <p:cNvGrpSpPr/>
            <p:nvPr/>
          </p:nvGrpSpPr>
          <p:grpSpPr>
            <a:xfrm>
              <a:off x="783812" y="232379"/>
              <a:ext cx="8752369" cy="6731300"/>
              <a:chOff x="783812" y="232379"/>
              <a:chExt cx="8752369" cy="6731300"/>
            </a:xfrm>
          </p:grpSpPr>
          <p:grpSp>
            <p:nvGrpSpPr>
              <p:cNvPr id="9" name="Group 234"/>
              <p:cNvGrpSpPr/>
              <p:nvPr/>
            </p:nvGrpSpPr>
            <p:grpSpPr>
              <a:xfrm>
                <a:off x="1120634" y="232379"/>
                <a:ext cx="8361885" cy="6731300"/>
                <a:chOff x="1230312" y="-360663"/>
                <a:chExt cx="8361885" cy="6731300"/>
              </a:xfrm>
            </p:grpSpPr>
            <p:sp>
              <p:nvSpPr>
                <p:cNvPr id="85" name="Freeform 3"/>
                <p:cNvSpPr>
                  <a:spLocks/>
                </p:cNvSpPr>
                <p:nvPr/>
              </p:nvSpPr>
              <p:spPr bwMode="auto">
                <a:xfrm rot="21384705">
                  <a:off x="2809475" y="542875"/>
                  <a:ext cx="6274444" cy="4394387"/>
                </a:xfrm>
                <a:custGeom>
                  <a:avLst/>
                  <a:gdLst>
                    <a:gd name="T0" fmla="*/ 0 w 2865"/>
                    <a:gd name="T1" fmla="*/ 1789 h 1540"/>
                    <a:gd name="T2" fmla="*/ 2431 w 2865"/>
                    <a:gd name="T3" fmla="*/ 0 h 1540"/>
                    <a:gd name="T4" fmla="*/ 4118 w 2865"/>
                    <a:gd name="T5" fmla="*/ 1169 h 1540"/>
                    <a:gd name="T6" fmla="*/ 0 w 2865"/>
                    <a:gd name="T7" fmla="*/ 1789 h 1540"/>
                    <a:gd name="T8" fmla="*/ 0 60000 65536"/>
                    <a:gd name="T9" fmla="*/ 0 60000 65536"/>
                    <a:gd name="T10" fmla="*/ 0 60000 65536"/>
                    <a:gd name="T11" fmla="*/ 0 60000 65536"/>
                    <a:gd name="T12" fmla="*/ 0 w 2865"/>
                    <a:gd name="T13" fmla="*/ 0 h 1540"/>
                    <a:gd name="T14" fmla="*/ 2865 w 2865"/>
                    <a:gd name="T15" fmla="*/ 1540 h 1540"/>
                  </a:gdLst>
                  <a:ahLst/>
                  <a:cxnLst>
                    <a:cxn ang="T8">
                      <a:pos x="T0" y="T1"/>
                    </a:cxn>
                    <a:cxn ang="T9">
                      <a:pos x="T2" y="T3"/>
                    </a:cxn>
                    <a:cxn ang="T10">
                      <a:pos x="T4" y="T5"/>
                    </a:cxn>
                    <a:cxn ang="T11">
                      <a:pos x="T6" y="T7"/>
                    </a:cxn>
                  </a:cxnLst>
                  <a:rect l="T12" t="T13" r="T14" b="T15"/>
                  <a:pathLst>
                    <a:path w="2865" h="1540">
                      <a:moveTo>
                        <a:pt x="0" y="1539"/>
                      </a:moveTo>
                      <a:lnTo>
                        <a:pt x="1691" y="0"/>
                      </a:lnTo>
                      <a:lnTo>
                        <a:pt x="2864" y="1006"/>
                      </a:lnTo>
                      <a:lnTo>
                        <a:pt x="0" y="1539"/>
                      </a:lnTo>
                    </a:path>
                  </a:pathLst>
                </a:custGeom>
                <a:solidFill>
                  <a:schemeClr val="accent1">
                    <a:lumMod val="75000"/>
                  </a:schemeClr>
                </a:solidFill>
                <a:ln w="9525" cap="rnd">
                  <a:noFill/>
                  <a:round/>
                  <a:headEnd/>
                  <a:tailEnd/>
                </a:ln>
              </p:spPr>
              <p:txBody>
                <a:bodyPr/>
                <a:lstStyle/>
                <a:p>
                  <a:pPr defTabSz="457200">
                    <a:buFont typeface="Times New Roman" charset="0"/>
                    <a:buNone/>
                    <a:defRPr/>
                  </a:pPr>
                  <a:endParaRPr lang="en-US" sz="1100" dirty="0">
                    <a:solidFill>
                      <a:prstClr val="black"/>
                    </a:solidFill>
                    <a:latin typeface="Calibri" charset="0"/>
                    <a:ea typeface="Calibri" charset="0"/>
                    <a:cs typeface="Calibri" charset="0"/>
                  </a:endParaRPr>
                </a:p>
              </p:txBody>
            </p:sp>
            <p:grpSp>
              <p:nvGrpSpPr>
                <p:cNvPr id="86" name="Group 10"/>
                <p:cNvGrpSpPr>
                  <a:grpSpLocks/>
                </p:cNvGrpSpPr>
                <p:nvPr/>
              </p:nvGrpSpPr>
              <p:grpSpPr bwMode="auto">
                <a:xfrm>
                  <a:off x="1625092" y="5036650"/>
                  <a:ext cx="1496854" cy="1333987"/>
                  <a:chOff x="957" y="2796"/>
                  <a:chExt cx="1133" cy="921"/>
                </a:xfrm>
              </p:grpSpPr>
              <p:sp>
                <p:nvSpPr>
                  <p:cNvPr id="92" name="Oval 11"/>
                  <p:cNvSpPr>
                    <a:spLocks noChangeArrowheads="1"/>
                  </p:cNvSpPr>
                  <p:nvPr/>
                </p:nvSpPr>
                <p:spPr bwMode="auto">
                  <a:xfrm rot="-2100000">
                    <a:off x="979" y="2935"/>
                    <a:ext cx="382" cy="782"/>
                  </a:xfrm>
                  <a:prstGeom prst="ellipse">
                    <a:avLst/>
                  </a:prstGeom>
                  <a:solidFill>
                    <a:schemeClr val="accent1">
                      <a:lumMod val="75000"/>
                    </a:schemeClr>
                  </a:solidFill>
                  <a:ln w="9525">
                    <a:noFill/>
                    <a:round/>
                    <a:headEnd/>
                    <a:tailEnd/>
                  </a:ln>
                </p:spPr>
                <p:txBody>
                  <a:bodyPr wrap="none" anchor="ctr"/>
                  <a:lstStyle/>
                  <a:p>
                    <a:pPr defTabSz="457200">
                      <a:buFont typeface="Times New Roman" charset="0"/>
                      <a:buNone/>
                      <a:defRPr/>
                    </a:pPr>
                    <a:endParaRPr lang="en-US" sz="1100" dirty="0">
                      <a:solidFill>
                        <a:prstClr val="black"/>
                      </a:solidFill>
                      <a:latin typeface="Calibri" charset="0"/>
                      <a:ea typeface="Calibri" charset="0"/>
                      <a:cs typeface="Calibri" charset="0"/>
                    </a:endParaRPr>
                  </a:p>
                </p:txBody>
              </p:sp>
              <p:sp>
                <p:nvSpPr>
                  <p:cNvPr id="93" name="Freeform 12"/>
                  <p:cNvSpPr>
                    <a:spLocks/>
                  </p:cNvSpPr>
                  <p:nvPr/>
                </p:nvSpPr>
                <p:spPr bwMode="auto">
                  <a:xfrm>
                    <a:off x="957" y="2796"/>
                    <a:ext cx="1133" cy="875"/>
                  </a:xfrm>
                  <a:custGeom>
                    <a:avLst/>
                    <a:gdLst>
                      <a:gd name="T0" fmla="*/ 1132 w 1133"/>
                      <a:gd name="T1" fmla="*/ 0 h 875"/>
                      <a:gd name="T2" fmla="*/ 0 w 1133"/>
                      <a:gd name="T3" fmla="*/ 207 h 875"/>
                      <a:gd name="T4" fmla="*/ 409 w 1133"/>
                      <a:gd name="T5" fmla="*/ 874 h 875"/>
                      <a:gd name="T6" fmla="*/ 1132 w 1133"/>
                      <a:gd name="T7" fmla="*/ 0 h 875"/>
                      <a:gd name="T8" fmla="*/ 0 60000 65536"/>
                      <a:gd name="T9" fmla="*/ 0 60000 65536"/>
                      <a:gd name="T10" fmla="*/ 0 60000 65536"/>
                      <a:gd name="T11" fmla="*/ 0 60000 65536"/>
                      <a:gd name="T12" fmla="*/ 0 w 1133"/>
                      <a:gd name="T13" fmla="*/ 0 h 875"/>
                      <a:gd name="T14" fmla="*/ 1133 w 1133"/>
                      <a:gd name="T15" fmla="*/ 875 h 875"/>
                    </a:gdLst>
                    <a:ahLst/>
                    <a:cxnLst>
                      <a:cxn ang="T8">
                        <a:pos x="T0" y="T1"/>
                      </a:cxn>
                      <a:cxn ang="T9">
                        <a:pos x="T2" y="T3"/>
                      </a:cxn>
                      <a:cxn ang="T10">
                        <a:pos x="T4" y="T5"/>
                      </a:cxn>
                      <a:cxn ang="T11">
                        <a:pos x="T6" y="T7"/>
                      </a:cxn>
                    </a:cxnLst>
                    <a:rect l="T12" t="T13" r="T14" b="T15"/>
                    <a:pathLst>
                      <a:path w="1133" h="875">
                        <a:moveTo>
                          <a:pt x="1132" y="0"/>
                        </a:moveTo>
                        <a:lnTo>
                          <a:pt x="0" y="207"/>
                        </a:lnTo>
                        <a:lnTo>
                          <a:pt x="409" y="874"/>
                        </a:lnTo>
                        <a:lnTo>
                          <a:pt x="1132" y="0"/>
                        </a:lnTo>
                      </a:path>
                    </a:pathLst>
                  </a:custGeom>
                  <a:solidFill>
                    <a:schemeClr val="accent1">
                      <a:lumMod val="75000"/>
                    </a:schemeClr>
                  </a:solidFill>
                  <a:ln w="9525" cap="rnd">
                    <a:noFill/>
                    <a:round/>
                    <a:headEnd/>
                    <a:tailEnd/>
                  </a:ln>
                </p:spPr>
                <p:txBody>
                  <a:bodyPr/>
                  <a:lstStyle/>
                  <a:p>
                    <a:pPr defTabSz="457200">
                      <a:buFont typeface="Times New Roman" charset="0"/>
                      <a:buNone/>
                      <a:defRPr/>
                    </a:pPr>
                    <a:endParaRPr lang="en-US" sz="1100" dirty="0">
                      <a:solidFill>
                        <a:prstClr val="black"/>
                      </a:solidFill>
                      <a:latin typeface="Calibri" charset="0"/>
                      <a:ea typeface="Calibri" charset="0"/>
                      <a:cs typeface="Calibri" charset="0"/>
                    </a:endParaRPr>
                  </a:p>
                </p:txBody>
              </p:sp>
            </p:grpSp>
            <p:sp>
              <p:nvSpPr>
                <p:cNvPr id="87" name="AutoShape 13"/>
                <p:cNvSpPr>
                  <a:spLocks noChangeArrowheads="1"/>
                </p:cNvSpPr>
                <p:nvPr/>
              </p:nvSpPr>
              <p:spPr bwMode="auto">
                <a:xfrm>
                  <a:off x="1230312" y="5670329"/>
                  <a:ext cx="676184" cy="560317"/>
                </a:xfrm>
                <a:prstGeom prst="octagon">
                  <a:avLst>
                    <a:gd name="adj" fmla="val 29282"/>
                  </a:avLst>
                </a:prstGeom>
                <a:solidFill>
                  <a:srgbClr val="FFC000"/>
                </a:solidFill>
                <a:ln w="12700">
                  <a:noFill/>
                  <a:miter lim="800000"/>
                  <a:headEnd/>
                  <a:tailEnd/>
                </a:ln>
              </p:spPr>
              <p:txBody>
                <a:bodyPr wrap="none" lIns="84138" tIns="41275" rIns="84138" bIns="41275" anchor="ctr"/>
                <a:lstStyle/>
                <a:p>
                  <a:pPr algn="ctr" defTabSz="612001"/>
                  <a:r>
                    <a:rPr lang="en-US" sz="1200" b="1" i="1" dirty="0">
                      <a:solidFill>
                        <a:srgbClr val="2459A0"/>
                      </a:solidFill>
                      <a:latin typeface="Calibri" pitchFamily="34" charset="0"/>
                    </a:rPr>
                    <a:t>Past</a:t>
                  </a:r>
                </a:p>
              </p:txBody>
            </p:sp>
            <p:sp>
              <p:nvSpPr>
                <p:cNvPr id="88" name="Rectangle 4"/>
                <p:cNvSpPr>
                  <a:spLocks noChangeArrowheads="1"/>
                </p:cNvSpPr>
                <p:nvPr/>
              </p:nvSpPr>
              <p:spPr bwMode="auto">
                <a:xfrm rot="18831858">
                  <a:off x="2219071" y="2055523"/>
                  <a:ext cx="5210487" cy="378115"/>
                </a:xfrm>
                <a:prstGeom prst="rect">
                  <a:avLst/>
                </a:prstGeom>
                <a:noFill/>
                <a:ln w="9525">
                  <a:noFill/>
                  <a:miter lim="800000"/>
                  <a:headEnd/>
                  <a:tailEnd/>
                </a:ln>
              </p:spPr>
              <p:txBody>
                <a:bodyPr wrap="square" lIns="84138" tIns="41275" rIns="84138" bIns="41275">
                  <a:spAutoFit/>
                </a:bodyPr>
                <a:lstStyle/>
                <a:p>
                  <a:pPr defTabSz="612001"/>
                  <a:r>
                    <a:rPr lang="en-US" sz="1600" dirty="0">
                      <a:solidFill>
                        <a:schemeClr val="tx1">
                          <a:lumMod val="75000"/>
                        </a:schemeClr>
                      </a:solidFill>
                      <a:latin typeface="Calibri" pitchFamily="34" charset="0"/>
                    </a:rPr>
                    <a:t>Limit of Novelty / Relevance</a:t>
                  </a:r>
                </a:p>
              </p:txBody>
            </p:sp>
            <p:sp>
              <p:nvSpPr>
                <p:cNvPr id="89" name="Text Box 21"/>
                <p:cNvSpPr txBox="1">
                  <a:spLocks noChangeArrowheads="1"/>
                </p:cNvSpPr>
                <p:nvPr/>
              </p:nvSpPr>
              <p:spPr bwMode="auto">
                <a:xfrm>
                  <a:off x="5358620" y="5817341"/>
                  <a:ext cx="685771" cy="489659"/>
                </a:xfrm>
                <a:prstGeom prst="rect">
                  <a:avLst/>
                </a:prstGeom>
                <a:noFill/>
                <a:ln w="12700">
                  <a:noFill/>
                  <a:miter lim="800000"/>
                  <a:headEnd type="none" w="sm" len="sm"/>
                  <a:tailEnd type="none" w="sm" len="sm"/>
                </a:ln>
              </p:spPr>
              <p:txBody>
                <a:bodyPr wrap="none">
                  <a:spAutoFit/>
                </a:bodyPr>
                <a:lstStyle/>
                <a:p>
                  <a:pPr defTabSz="457200"/>
                  <a:r>
                    <a:rPr lang="en-US" sz="1600" dirty="0">
                      <a:solidFill>
                        <a:schemeClr val="tx1">
                          <a:lumMod val="75000"/>
                        </a:schemeClr>
                      </a:solidFill>
                      <a:latin typeface="Calibri" pitchFamily="34" charset="0"/>
                    </a:rPr>
                    <a:t>Time</a:t>
                  </a:r>
                </a:p>
              </p:txBody>
            </p:sp>
            <p:sp>
              <p:nvSpPr>
                <p:cNvPr id="90" name="AutoShape 22"/>
                <p:cNvSpPr>
                  <a:spLocks noChangeArrowheads="1"/>
                </p:cNvSpPr>
                <p:nvPr/>
              </p:nvSpPr>
              <p:spPr bwMode="auto">
                <a:xfrm>
                  <a:off x="2690092" y="4695548"/>
                  <a:ext cx="804141" cy="682201"/>
                </a:xfrm>
                <a:prstGeom prst="octagon">
                  <a:avLst>
                    <a:gd name="adj" fmla="val 29282"/>
                  </a:avLst>
                </a:prstGeom>
                <a:solidFill>
                  <a:srgbClr val="FFC000"/>
                </a:solidFill>
                <a:ln w="12700">
                  <a:noFill/>
                  <a:miter lim="800000"/>
                  <a:headEnd/>
                  <a:tailEnd/>
                </a:ln>
              </p:spPr>
              <p:txBody>
                <a:bodyPr wrap="none" lIns="84138" tIns="41275" rIns="84138" bIns="41275" anchor="ctr"/>
                <a:lstStyle/>
                <a:p>
                  <a:pPr algn="ctr" defTabSz="612001"/>
                  <a:r>
                    <a:rPr lang="en-US" sz="1200" b="1" i="1" dirty="0">
                      <a:solidFill>
                        <a:srgbClr val="2459A0"/>
                      </a:solidFill>
                      <a:latin typeface="Calibri" pitchFamily="34" charset="0"/>
                    </a:rPr>
                    <a:t>Present</a:t>
                  </a:r>
                </a:p>
              </p:txBody>
            </p:sp>
            <p:sp>
              <p:nvSpPr>
                <p:cNvPr id="91" name="Rectangle 4"/>
                <p:cNvSpPr>
                  <a:spLocks noChangeArrowheads="1"/>
                </p:cNvSpPr>
                <p:nvPr/>
              </p:nvSpPr>
              <p:spPr bwMode="auto">
                <a:xfrm rot="20696155">
                  <a:off x="3840346" y="3944081"/>
                  <a:ext cx="5751851" cy="476676"/>
                </a:xfrm>
                <a:prstGeom prst="rect">
                  <a:avLst/>
                </a:prstGeom>
                <a:noFill/>
                <a:ln w="9525">
                  <a:noFill/>
                  <a:miter lim="800000"/>
                  <a:headEnd/>
                  <a:tailEnd/>
                </a:ln>
              </p:spPr>
              <p:txBody>
                <a:bodyPr wrap="square" lIns="84138" tIns="41275" rIns="84138" bIns="41275">
                  <a:spAutoFit/>
                </a:bodyPr>
                <a:lstStyle/>
                <a:p>
                  <a:pPr defTabSz="612001"/>
                  <a:r>
                    <a:rPr lang="en-US" sz="1600" dirty="0">
                      <a:solidFill>
                        <a:schemeClr val="tx1">
                          <a:lumMod val="75000"/>
                        </a:schemeClr>
                      </a:solidFill>
                      <a:latin typeface="Calibri" pitchFamily="34" charset="0"/>
                    </a:rPr>
                    <a:t>Limit of Novelty / Relevance</a:t>
                  </a:r>
                </a:p>
              </p:txBody>
            </p:sp>
          </p:grpSp>
          <p:grpSp>
            <p:nvGrpSpPr>
              <p:cNvPr id="11" name="Group 16397"/>
              <p:cNvGrpSpPr/>
              <p:nvPr/>
            </p:nvGrpSpPr>
            <p:grpSpPr>
              <a:xfrm>
                <a:off x="1018581" y="2412468"/>
                <a:ext cx="2461681" cy="489660"/>
                <a:chOff x="1060088" y="1965176"/>
                <a:chExt cx="2461681" cy="489660"/>
              </a:xfrm>
            </p:grpSpPr>
            <p:sp>
              <p:nvSpPr>
                <p:cNvPr id="83" name="Oval 82"/>
                <p:cNvSpPr/>
                <p:nvPr/>
              </p:nvSpPr>
              <p:spPr bwMode="auto">
                <a:xfrm flipH="1" flipV="1">
                  <a:off x="1060088" y="2045336"/>
                  <a:ext cx="228600" cy="228599"/>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84" name="TextBox 83"/>
                <p:cNvSpPr txBox="1"/>
                <p:nvPr/>
              </p:nvSpPr>
              <p:spPr>
                <a:xfrm>
                  <a:off x="1388169" y="1965176"/>
                  <a:ext cx="2133600" cy="489660"/>
                </a:xfrm>
                <a:prstGeom prst="rect">
                  <a:avLst/>
                </a:prstGeom>
                <a:noFill/>
              </p:spPr>
              <p:txBody>
                <a:bodyPr wrap="square" rtlCol="0">
                  <a:spAutoFit/>
                </a:bodyPr>
                <a:lstStyle/>
                <a:p>
                  <a:pPr defTabSz="457200"/>
                  <a:r>
                    <a:rPr lang="en-US" sz="1600" dirty="0" smtClean="0">
                      <a:solidFill>
                        <a:schemeClr val="tx1">
                          <a:lumMod val="75000"/>
                        </a:schemeClr>
                      </a:solidFill>
                      <a:latin typeface="Calibri" pitchFamily="34" charset="0"/>
                    </a:rPr>
                    <a:t>Trend</a:t>
                  </a:r>
                  <a:endParaRPr lang="en-US" sz="1600" dirty="0">
                    <a:solidFill>
                      <a:schemeClr val="tx1">
                        <a:lumMod val="75000"/>
                      </a:schemeClr>
                    </a:solidFill>
                    <a:latin typeface="Calibri" pitchFamily="34" charset="0"/>
                  </a:endParaRPr>
                </a:p>
              </p:txBody>
            </p:sp>
          </p:grpSp>
          <p:grpSp>
            <p:nvGrpSpPr>
              <p:cNvPr id="12" name="Group 16399"/>
              <p:cNvGrpSpPr/>
              <p:nvPr/>
            </p:nvGrpSpPr>
            <p:grpSpPr>
              <a:xfrm>
                <a:off x="783812" y="3608682"/>
                <a:ext cx="685800" cy="762002"/>
                <a:chOff x="825319" y="3237225"/>
                <a:chExt cx="685800" cy="762002"/>
              </a:xfrm>
            </p:grpSpPr>
            <p:cxnSp>
              <p:nvCxnSpPr>
                <p:cNvPr id="76" name="Straight Connector 75"/>
                <p:cNvCxnSpPr>
                  <a:stCxn id="80" idx="0"/>
                  <a:endCxn id="77" idx="4"/>
                </p:cNvCxnSpPr>
                <p:nvPr/>
              </p:nvCxnSpPr>
              <p:spPr bwMode="auto">
                <a:xfrm>
                  <a:off x="1168218" y="3465826"/>
                  <a:ext cx="0" cy="76200"/>
                </a:xfrm>
                <a:prstGeom prst="line">
                  <a:avLst/>
                </a:prstGeom>
                <a:solidFill>
                  <a:srgbClr val="00B8FF"/>
                </a:solidFill>
                <a:ln w="22225" cap="flat" cmpd="sng" algn="ctr">
                  <a:solidFill>
                    <a:srgbClr val="FFC000"/>
                  </a:solidFill>
                  <a:prstDash val="solid"/>
                  <a:round/>
                  <a:headEnd type="none" w="med" len="med"/>
                  <a:tailEnd type="none" w="med" len="med"/>
                </a:ln>
                <a:effectLst/>
              </p:spPr>
            </p:cxnSp>
            <p:sp>
              <p:nvSpPr>
                <p:cNvPr id="77" name="Oval 76"/>
                <p:cNvSpPr/>
                <p:nvPr/>
              </p:nvSpPr>
              <p:spPr bwMode="auto">
                <a:xfrm flipH="1" flipV="1">
                  <a:off x="1053919" y="3542026"/>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78" name="Oval 77"/>
                <p:cNvSpPr/>
                <p:nvPr/>
              </p:nvSpPr>
              <p:spPr bwMode="auto">
                <a:xfrm flipH="1" flipV="1">
                  <a:off x="825319" y="3770626"/>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79" name="Oval 78"/>
                <p:cNvSpPr/>
                <p:nvPr/>
              </p:nvSpPr>
              <p:spPr bwMode="auto">
                <a:xfrm flipH="1" flipV="1">
                  <a:off x="1282519" y="3770626"/>
                  <a:ext cx="228600" cy="228601"/>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80" name="Oval 79"/>
                <p:cNvSpPr/>
                <p:nvPr/>
              </p:nvSpPr>
              <p:spPr bwMode="auto">
                <a:xfrm flipH="1" flipV="1">
                  <a:off x="1053919" y="3237225"/>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cxnSp>
              <p:nvCxnSpPr>
                <p:cNvPr id="81" name="Straight Connector 80"/>
                <p:cNvCxnSpPr>
                  <a:stCxn id="77" idx="7"/>
                  <a:endCxn id="78" idx="3"/>
                </p:cNvCxnSpPr>
                <p:nvPr/>
              </p:nvCxnSpPr>
              <p:spPr bwMode="auto">
                <a:xfrm flipH="1">
                  <a:off x="1020442" y="3737148"/>
                  <a:ext cx="66955"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cxnSp>
              <p:nvCxnSpPr>
                <p:cNvPr id="82" name="Straight Connector 81"/>
                <p:cNvCxnSpPr>
                  <a:stCxn id="77" idx="1"/>
                  <a:endCxn id="79" idx="5"/>
                </p:cNvCxnSpPr>
                <p:nvPr/>
              </p:nvCxnSpPr>
              <p:spPr bwMode="auto">
                <a:xfrm>
                  <a:off x="1249042" y="3737149"/>
                  <a:ext cx="66955"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grpSp>
          <p:sp>
            <p:nvSpPr>
              <p:cNvPr id="13" name="TextBox 12"/>
              <p:cNvSpPr txBox="1"/>
              <p:nvPr/>
            </p:nvSpPr>
            <p:spPr>
              <a:xfrm>
                <a:off x="1336565" y="3617975"/>
                <a:ext cx="2133601" cy="489659"/>
              </a:xfrm>
              <a:prstGeom prst="rect">
                <a:avLst/>
              </a:prstGeom>
              <a:noFill/>
            </p:spPr>
            <p:txBody>
              <a:bodyPr wrap="square" rtlCol="0">
                <a:spAutoFit/>
              </a:bodyPr>
              <a:lstStyle/>
              <a:p>
                <a:pPr defTabSz="457200"/>
                <a:r>
                  <a:rPr lang="en-US" sz="1600" dirty="0">
                    <a:solidFill>
                      <a:schemeClr val="tx1">
                        <a:lumMod val="75000"/>
                      </a:schemeClr>
                    </a:solidFill>
                    <a:latin typeface="Calibri" pitchFamily="34" charset="0"/>
                  </a:rPr>
                  <a:t>Cluster</a:t>
                </a:r>
              </a:p>
            </p:txBody>
          </p:sp>
          <p:grpSp>
            <p:nvGrpSpPr>
              <p:cNvPr id="14" name="Group 16398"/>
              <p:cNvGrpSpPr/>
              <p:nvPr/>
            </p:nvGrpSpPr>
            <p:grpSpPr>
              <a:xfrm>
                <a:off x="1012412" y="2916105"/>
                <a:ext cx="1785058" cy="747845"/>
                <a:chOff x="1053919" y="2600815"/>
                <a:chExt cx="1785058" cy="747845"/>
              </a:xfrm>
            </p:grpSpPr>
            <p:sp>
              <p:nvSpPr>
                <p:cNvPr id="74" name="Oval 73"/>
                <p:cNvSpPr/>
                <p:nvPr/>
              </p:nvSpPr>
              <p:spPr bwMode="auto">
                <a:xfrm flipH="1" flipV="1">
                  <a:off x="1053919" y="2714497"/>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75" name="TextBox 74"/>
                <p:cNvSpPr txBox="1"/>
                <p:nvPr/>
              </p:nvSpPr>
              <p:spPr>
                <a:xfrm>
                  <a:off x="1395345" y="2600815"/>
                  <a:ext cx="1443632" cy="747845"/>
                </a:xfrm>
                <a:prstGeom prst="rect">
                  <a:avLst/>
                </a:prstGeom>
                <a:noFill/>
              </p:spPr>
              <p:txBody>
                <a:bodyPr wrap="square" rtlCol="0">
                  <a:spAutoFit/>
                </a:bodyPr>
                <a:lstStyle/>
                <a:p>
                  <a:pPr defTabSz="457200">
                    <a:lnSpc>
                      <a:spcPct val="85000"/>
                    </a:lnSpc>
                  </a:pPr>
                  <a:r>
                    <a:rPr lang="en-US" sz="1600" dirty="0">
                      <a:solidFill>
                        <a:schemeClr val="tx1">
                          <a:lumMod val="75000"/>
                        </a:schemeClr>
                      </a:solidFill>
                      <a:latin typeface="Calibri" pitchFamily="34" charset="0"/>
                    </a:rPr>
                    <a:t>Seed </a:t>
                  </a:r>
                  <a:r>
                    <a:rPr lang="en-US" sz="1600" dirty="0" smtClean="0">
                      <a:solidFill>
                        <a:schemeClr val="tx1">
                          <a:lumMod val="75000"/>
                        </a:schemeClr>
                      </a:solidFill>
                      <a:latin typeface="Calibri" pitchFamily="34" charset="0"/>
                    </a:rPr>
                    <a:t>trend </a:t>
                  </a:r>
                  <a:r>
                    <a:rPr lang="en-US" sz="1600" dirty="0">
                      <a:solidFill>
                        <a:schemeClr val="tx1">
                          <a:lumMod val="75000"/>
                        </a:schemeClr>
                      </a:solidFill>
                      <a:latin typeface="Calibri" pitchFamily="34" charset="0"/>
                    </a:rPr>
                    <a:t>for </a:t>
                  </a:r>
                  <a:r>
                    <a:rPr lang="en-US" sz="1600" dirty="0" smtClean="0">
                      <a:solidFill>
                        <a:schemeClr val="tx1">
                          <a:lumMod val="75000"/>
                        </a:schemeClr>
                      </a:solidFill>
                      <a:latin typeface="Calibri" pitchFamily="34" charset="0"/>
                    </a:rPr>
                    <a:t>a cluster</a:t>
                  </a:r>
                  <a:endParaRPr lang="en-US" sz="1600" dirty="0">
                    <a:solidFill>
                      <a:schemeClr val="tx1">
                        <a:lumMod val="75000"/>
                      </a:schemeClr>
                    </a:solidFill>
                    <a:latin typeface="Calibri" pitchFamily="34" charset="0"/>
                  </a:endParaRPr>
                </a:p>
              </p:txBody>
            </p:sp>
          </p:grpSp>
          <p:grpSp>
            <p:nvGrpSpPr>
              <p:cNvPr id="15" name="Group 16405"/>
              <p:cNvGrpSpPr/>
              <p:nvPr/>
            </p:nvGrpSpPr>
            <p:grpSpPr>
              <a:xfrm>
                <a:off x="2226570" y="6208223"/>
                <a:ext cx="7309611" cy="388140"/>
                <a:chOff x="2616804" y="6208223"/>
                <a:chExt cx="7309611" cy="388140"/>
              </a:xfrm>
            </p:grpSpPr>
            <p:sp>
              <p:nvSpPr>
                <p:cNvPr id="72" name="Minus 71"/>
                <p:cNvSpPr/>
                <p:nvPr/>
              </p:nvSpPr>
              <p:spPr bwMode="auto">
                <a:xfrm>
                  <a:off x="2616804" y="6299106"/>
                  <a:ext cx="7309611" cy="206373"/>
                </a:xfrm>
                <a:prstGeom prst="mathMinus">
                  <a:avLst/>
                </a:prstGeom>
                <a:gradFill flip="none" rotWithShape="1">
                  <a:gsLst>
                    <a:gs pos="0">
                      <a:srgbClr val="09C3BF">
                        <a:shade val="30000"/>
                        <a:satMod val="115000"/>
                      </a:srgbClr>
                    </a:gs>
                    <a:gs pos="50000">
                      <a:srgbClr val="09C3BF">
                        <a:shade val="67500"/>
                        <a:satMod val="115000"/>
                      </a:srgbClr>
                    </a:gs>
                    <a:gs pos="100000">
                      <a:srgbClr val="09C3BF">
                        <a:shade val="100000"/>
                        <a:satMod val="115000"/>
                      </a:srgbClr>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prstClr val="black"/>
                    </a:solidFill>
                    <a:latin typeface="Arial" charset="0"/>
                    <a:cs typeface="Arial" charset="0"/>
                  </a:endParaRPr>
                </a:p>
              </p:txBody>
            </p:sp>
            <p:sp>
              <p:nvSpPr>
                <p:cNvPr id="73" name="Flowchart: Extract 72"/>
                <p:cNvSpPr/>
                <p:nvPr/>
              </p:nvSpPr>
              <p:spPr bwMode="auto">
                <a:xfrm rot="5400000">
                  <a:off x="8720745" y="6309478"/>
                  <a:ext cx="388140" cy="185629"/>
                </a:xfrm>
                <a:prstGeom prst="flowChartExtract">
                  <a:avLst/>
                </a:prstGeom>
                <a:solidFill>
                  <a:srgbClr val="00B4B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prstClr val="black"/>
                    </a:solidFill>
                    <a:latin typeface="Arial" charset="0"/>
                    <a:cs typeface="Arial" charset="0"/>
                  </a:endParaRPr>
                </a:p>
              </p:txBody>
            </p:sp>
          </p:grpSp>
          <p:grpSp>
            <p:nvGrpSpPr>
              <p:cNvPr id="16" name="Group 16399"/>
              <p:cNvGrpSpPr/>
              <p:nvPr/>
            </p:nvGrpSpPr>
            <p:grpSpPr>
              <a:xfrm>
                <a:off x="5726112" y="2560637"/>
                <a:ext cx="685800" cy="762000"/>
                <a:chOff x="825319" y="3155220"/>
                <a:chExt cx="685800" cy="762000"/>
              </a:xfrm>
            </p:grpSpPr>
            <p:cxnSp>
              <p:nvCxnSpPr>
                <p:cNvPr id="65" name="Straight Connector 64"/>
                <p:cNvCxnSpPr>
                  <a:stCxn id="69" idx="0"/>
                  <a:endCxn id="66" idx="4"/>
                </p:cNvCxnSpPr>
                <p:nvPr/>
              </p:nvCxnSpPr>
              <p:spPr bwMode="auto">
                <a:xfrm>
                  <a:off x="1168219" y="3383820"/>
                  <a:ext cx="0" cy="76200"/>
                </a:xfrm>
                <a:prstGeom prst="line">
                  <a:avLst/>
                </a:prstGeom>
                <a:solidFill>
                  <a:srgbClr val="00B8FF"/>
                </a:solidFill>
                <a:ln w="22225" cap="flat" cmpd="sng" algn="ctr">
                  <a:solidFill>
                    <a:srgbClr val="FFC000"/>
                  </a:solidFill>
                  <a:prstDash val="solid"/>
                  <a:round/>
                  <a:headEnd type="none" w="med" len="med"/>
                  <a:tailEnd type="none" w="med" len="med"/>
                </a:ln>
                <a:effectLst/>
              </p:spPr>
            </p:cxnSp>
            <p:sp>
              <p:nvSpPr>
                <p:cNvPr id="66" name="Oval 65"/>
                <p:cNvSpPr/>
                <p:nvPr/>
              </p:nvSpPr>
              <p:spPr bwMode="auto">
                <a:xfrm flipH="1" flipV="1">
                  <a:off x="1053919" y="3460020"/>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67" name="Oval 66"/>
                <p:cNvSpPr/>
                <p:nvPr/>
              </p:nvSpPr>
              <p:spPr bwMode="auto">
                <a:xfrm flipH="1" flipV="1">
                  <a:off x="8253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68" name="Oval 67"/>
                <p:cNvSpPr/>
                <p:nvPr/>
              </p:nvSpPr>
              <p:spPr bwMode="auto">
                <a:xfrm flipH="1" flipV="1">
                  <a:off x="12825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69" name="Oval 68"/>
                <p:cNvSpPr/>
                <p:nvPr/>
              </p:nvSpPr>
              <p:spPr bwMode="auto">
                <a:xfrm flipH="1" flipV="1">
                  <a:off x="1053919" y="31552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cxnSp>
              <p:nvCxnSpPr>
                <p:cNvPr id="70" name="Straight Connector 69"/>
                <p:cNvCxnSpPr>
                  <a:stCxn id="66" idx="7"/>
                  <a:endCxn id="67" idx="3"/>
                </p:cNvCxnSpPr>
                <p:nvPr/>
              </p:nvCxnSpPr>
              <p:spPr bwMode="auto">
                <a:xfrm flipH="1">
                  <a:off x="10204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cxnSp>
              <p:nvCxnSpPr>
                <p:cNvPr id="71" name="Straight Connector 70"/>
                <p:cNvCxnSpPr>
                  <a:stCxn id="66" idx="1"/>
                  <a:endCxn id="68" idx="5"/>
                </p:cNvCxnSpPr>
                <p:nvPr/>
              </p:nvCxnSpPr>
              <p:spPr bwMode="auto">
                <a:xfrm>
                  <a:off x="12490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grpSp>
          <p:grpSp>
            <p:nvGrpSpPr>
              <p:cNvPr id="17" name="Group 16399"/>
              <p:cNvGrpSpPr/>
              <p:nvPr/>
            </p:nvGrpSpPr>
            <p:grpSpPr>
              <a:xfrm>
                <a:off x="6411912" y="2789237"/>
                <a:ext cx="685800" cy="762000"/>
                <a:chOff x="825319" y="3155220"/>
                <a:chExt cx="685800" cy="762000"/>
              </a:xfrm>
            </p:grpSpPr>
            <p:cxnSp>
              <p:nvCxnSpPr>
                <p:cNvPr id="58" name="Straight Connector 57"/>
                <p:cNvCxnSpPr>
                  <a:stCxn id="62" idx="0"/>
                  <a:endCxn id="59" idx="4"/>
                </p:cNvCxnSpPr>
                <p:nvPr/>
              </p:nvCxnSpPr>
              <p:spPr bwMode="auto">
                <a:xfrm>
                  <a:off x="1168219" y="3383820"/>
                  <a:ext cx="0" cy="76200"/>
                </a:xfrm>
                <a:prstGeom prst="line">
                  <a:avLst/>
                </a:prstGeom>
                <a:solidFill>
                  <a:srgbClr val="00B8FF"/>
                </a:solidFill>
                <a:ln w="22225" cap="flat" cmpd="sng" algn="ctr">
                  <a:solidFill>
                    <a:srgbClr val="FFC000"/>
                  </a:solidFill>
                  <a:prstDash val="solid"/>
                  <a:round/>
                  <a:headEnd type="none" w="med" len="med"/>
                  <a:tailEnd type="none" w="med" len="med"/>
                </a:ln>
                <a:effectLst/>
              </p:spPr>
            </p:cxnSp>
            <p:sp>
              <p:nvSpPr>
                <p:cNvPr id="59" name="Oval 58"/>
                <p:cNvSpPr/>
                <p:nvPr/>
              </p:nvSpPr>
              <p:spPr bwMode="auto">
                <a:xfrm flipH="1" flipV="1">
                  <a:off x="1053919" y="3460020"/>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60" name="Oval 59"/>
                <p:cNvSpPr/>
                <p:nvPr/>
              </p:nvSpPr>
              <p:spPr bwMode="auto">
                <a:xfrm flipH="1" flipV="1">
                  <a:off x="8253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61" name="Oval 60"/>
                <p:cNvSpPr/>
                <p:nvPr/>
              </p:nvSpPr>
              <p:spPr bwMode="auto">
                <a:xfrm flipH="1" flipV="1">
                  <a:off x="12825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62" name="Oval 61"/>
                <p:cNvSpPr/>
                <p:nvPr/>
              </p:nvSpPr>
              <p:spPr bwMode="auto">
                <a:xfrm flipH="1" flipV="1">
                  <a:off x="1053919" y="31552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cxnSp>
              <p:nvCxnSpPr>
                <p:cNvPr id="63" name="Straight Connector 62"/>
                <p:cNvCxnSpPr>
                  <a:stCxn id="59" idx="7"/>
                  <a:endCxn id="60" idx="3"/>
                </p:cNvCxnSpPr>
                <p:nvPr/>
              </p:nvCxnSpPr>
              <p:spPr bwMode="auto">
                <a:xfrm flipH="1">
                  <a:off x="10204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cxnSp>
              <p:nvCxnSpPr>
                <p:cNvPr id="64" name="Straight Connector 63"/>
                <p:cNvCxnSpPr>
                  <a:stCxn id="59" idx="1"/>
                  <a:endCxn id="61" idx="5"/>
                </p:cNvCxnSpPr>
                <p:nvPr/>
              </p:nvCxnSpPr>
              <p:spPr bwMode="auto">
                <a:xfrm>
                  <a:off x="12490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grpSp>
          <p:grpSp>
            <p:nvGrpSpPr>
              <p:cNvPr id="18" name="Group 16399"/>
              <p:cNvGrpSpPr/>
              <p:nvPr/>
            </p:nvGrpSpPr>
            <p:grpSpPr>
              <a:xfrm>
                <a:off x="5116512" y="2941637"/>
                <a:ext cx="685800" cy="762000"/>
                <a:chOff x="825319" y="3155220"/>
                <a:chExt cx="685800" cy="762000"/>
              </a:xfrm>
            </p:grpSpPr>
            <p:cxnSp>
              <p:nvCxnSpPr>
                <p:cNvPr id="51" name="Straight Connector 50"/>
                <p:cNvCxnSpPr>
                  <a:stCxn id="55" idx="0"/>
                  <a:endCxn id="52" idx="4"/>
                </p:cNvCxnSpPr>
                <p:nvPr/>
              </p:nvCxnSpPr>
              <p:spPr bwMode="auto">
                <a:xfrm>
                  <a:off x="1168219" y="3383820"/>
                  <a:ext cx="0" cy="76200"/>
                </a:xfrm>
                <a:prstGeom prst="line">
                  <a:avLst/>
                </a:prstGeom>
                <a:solidFill>
                  <a:srgbClr val="00B8FF"/>
                </a:solidFill>
                <a:ln w="22225" cap="flat" cmpd="sng" algn="ctr">
                  <a:solidFill>
                    <a:srgbClr val="FFC000"/>
                  </a:solidFill>
                  <a:prstDash val="solid"/>
                  <a:round/>
                  <a:headEnd type="none" w="med" len="med"/>
                  <a:tailEnd type="none" w="med" len="med"/>
                </a:ln>
                <a:effectLst/>
              </p:spPr>
            </p:cxnSp>
            <p:sp>
              <p:nvSpPr>
                <p:cNvPr id="52" name="Oval 51"/>
                <p:cNvSpPr/>
                <p:nvPr/>
              </p:nvSpPr>
              <p:spPr bwMode="auto">
                <a:xfrm flipH="1" flipV="1">
                  <a:off x="1053919" y="3460020"/>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53" name="Oval 52"/>
                <p:cNvSpPr/>
                <p:nvPr/>
              </p:nvSpPr>
              <p:spPr bwMode="auto">
                <a:xfrm flipH="1" flipV="1">
                  <a:off x="8253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54" name="Oval 53"/>
                <p:cNvSpPr/>
                <p:nvPr/>
              </p:nvSpPr>
              <p:spPr bwMode="auto">
                <a:xfrm flipH="1" flipV="1">
                  <a:off x="12825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55" name="Oval 54"/>
                <p:cNvSpPr/>
                <p:nvPr/>
              </p:nvSpPr>
              <p:spPr bwMode="auto">
                <a:xfrm flipH="1" flipV="1">
                  <a:off x="1053919" y="31552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cxnSp>
              <p:nvCxnSpPr>
                <p:cNvPr id="56" name="Straight Connector 55"/>
                <p:cNvCxnSpPr>
                  <a:stCxn id="52" idx="7"/>
                  <a:endCxn id="53" idx="3"/>
                </p:cNvCxnSpPr>
                <p:nvPr/>
              </p:nvCxnSpPr>
              <p:spPr bwMode="auto">
                <a:xfrm flipH="1">
                  <a:off x="10204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cxnSp>
              <p:nvCxnSpPr>
                <p:cNvPr id="57" name="Straight Connector 56"/>
                <p:cNvCxnSpPr>
                  <a:stCxn id="52" idx="1"/>
                  <a:endCxn id="54" idx="5"/>
                </p:cNvCxnSpPr>
                <p:nvPr/>
              </p:nvCxnSpPr>
              <p:spPr bwMode="auto">
                <a:xfrm>
                  <a:off x="12490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grpSp>
          <p:grpSp>
            <p:nvGrpSpPr>
              <p:cNvPr id="19" name="Group 16399"/>
              <p:cNvGrpSpPr/>
              <p:nvPr/>
            </p:nvGrpSpPr>
            <p:grpSpPr>
              <a:xfrm>
                <a:off x="5954712" y="3627437"/>
                <a:ext cx="685800" cy="762000"/>
                <a:chOff x="825319" y="3155220"/>
                <a:chExt cx="685800" cy="762000"/>
              </a:xfrm>
            </p:grpSpPr>
            <p:cxnSp>
              <p:nvCxnSpPr>
                <p:cNvPr id="44" name="Straight Connector 43"/>
                <p:cNvCxnSpPr>
                  <a:stCxn id="48" idx="0"/>
                  <a:endCxn id="45" idx="4"/>
                </p:cNvCxnSpPr>
                <p:nvPr/>
              </p:nvCxnSpPr>
              <p:spPr bwMode="auto">
                <a:xfrm>
                  <a:off x="1168219" y="3383820"/>
                  <a:ext cx="0" cy="76200"/>
                </a:xfrm>
                <a:prstGeom prst="line">
                  <a:avLst/>
                </a:prstGeom>
                <a:solidFill>
                  <a:srgbClr val="00B8FF"/>
                </a:solidFill>
                <a:ln w="22225" cap="flat" cmpd="sng" algn="ctr">
                  <a:solidFill>
                    <a:srgbClr val="FFC000"/>
                  </a:solidFill>
                  <a:prstDash val="solid"/>
                  <a:round/>
                  <a:headEnd type="none" w="med" len="med"/>
                  <a:tailEnd type="none" w="med" len="med"/>
                </a:ln>
                <a:effectLst/>
              </p:spPr>
            </p:cxnSp>
            <p:sp>
              <p:nvSpPr>
                <p:cNvPr id="45" name="Oval 44"/>
                <p:cNvSpPr/>
                <p:nvPr/>
              </p:nvSpPr>
              <p:spPr bwMode="auto">
                <a:xfrm flipH="1" flipV="1">
                  <a:off x="1053919" y="3460020"/>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46" name="Oval 45"/>
                <p:cNvSpPr/>
                <p:nvPr/>
              </p:nvSpPr>
              <p:spPr bwMode="auto">
                <a:xfrm flipH="1" flipV="1">
                  <a:off x="8253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47" name="Oval 46"/>
                <p:cNvSpPr/>
                <p:nvPr/>
              </p:nvSpPr>
              <p:spPr bwMode="auto">
                <a:xfrm flipH="1" flipV="1">
                  <a:off x="12825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48" name="Oval 47"/>
                <p:cNvSpPr/>
                <p:nvPr/>
              </p:nvSpPr>
              <p:spPr bwMode="auto">
                <a:xfrm flipH="1" flipV="1">
                  <a:off x="1053919" y="31552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cxnSp>
              <p:nvCxnSpPr>
                <p:cNvPr id="49" name="Straight Connector 48"/>
                <p:cNvCxnSpPr>
                  <a:stCxn id="45" idx="7"/>
                  <a:endCxn id="46" idx="3"/>
                </p:cNvCxnSpPr>
                <p:nvPr/>
              </p:nvCxnSpPr>
              <p:spPr bwMode="auto">
                <a:xfrm flipH="1">
                  <a:off x="10204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cxnSp>
              <p:nvCxnSpPr>
                <p:cNvPr id="50" name="Straight Connector 49"/>
                <p:cNvCxnSpPr>
                  <a:stCxn id="45" idx="1"/>
                  <a:endCxn id="47" idx="5"/>
                </p:cNvCxnSpPr>
                <p:nvPr/>
              </p:nvCxnSpPr>
              <p:spPr bwMode="auto">
                <a:xfrm>
                  <a:off x="12490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grpSp>
          <p:grpSp>
            <p:nvGrpSpPr>
              <p:cNvPr id="20" name="Group 16399"/>
              <p:cNvGrpSpPr/>
              <p:nvPr/>
            </p:nvGrpSpPr>
            <p:grpSpPr>
              <a:xfrm>
                <a:off x="7250112" y="3322637"/>
                <a:ext cx="685800" cy="762000"/>
                <a:chOff x="825319" y="3155220"/>
                <a:chExt cx="685800" cy="762000"/>
              </a:xfrm>
            </p:grpSpPr>
            <p:cxnSp>
              <p:nvCxnSpPr>
                <p:cNvPr id="37" name="Straight Connector 36"/>
                <p:cNvCxnSpPr>
                  <a:stCxn id="41" idx="0"/>
                  <a:endCxn id="38" idx="4"/>
                </p:cNvCxnSpPr>
                <p:nvPr/>
              </p:nvCxnSpPr>
              <p:spPr bwMode="auto">
                <a:xfrm>
                  <a:off x="1168219" y="3383820"/>
                  <a:ext cx="0" cy="76200"/>
                </a:xfrm>
                <a:prstGeom prst="line">
                  <a:avLst/>
                </a:prstGeom>
                <a:solidFill>
                  <a:srgbClr val="00B8FF"/>
                </a:solidFill>
                <a:ln w="22225" cap="flat" cmpd="sng" algn="ctr">
                  <a:solidFill>
                    <a:srgbClr val="FFC000"/>
                  </a:solidFill>
                  <a:prstDash val="solid"/>
                  <a:round/>
                  <a:headEnd type="none" w="med" len="med"/>
                  <a:tailEnd type="none" w="med" len="med"/>
                </a:ln>
                <a:effectLst/>
              </p:spPr>
            </p:cxnSp>
            <p:sp>
              <p:nvSpPr>
                <p:cNvPr id="38" name="Oval 37"/>
                <p:cNvSpPr/>
                <p:nvPr/>
              </p:nvSpPr>
              <p:spPr bwMode="auto">
                <a:xfrm flipH="1" flipV="1">
                  <a:off x="1053919" y="3460020"/>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39" name="Oval 38"/>
                <p:cNvSpPr/>
                <p:nvPr/>
              </p:nvSpPr>
              <p:spPr bwMode="auto">
                <a:xfrm flipH="1" flipV="1">
                  <a:off x="8253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40" name="Oval 39"/>
                <p:cNvSpPr/>
                <p:nvPr/>
              </p:nvSpPr>
              <p:spPr bwMode="auto">
                <a:xfrm flipH="1" flipV="1">
                  <a:off x="12825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41" name="Oval 40"/>
                <p:cNvSpPr/>
                <p:nvPr/>
              </p:nvSpPr>
              <p:spPr bwMode="auto">
                <a:xfrm flipH="1" flipV="1">
                  <a:off x="1053919" y="31552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cxnSp>
              <p:nvCxnSpPr>
                <p:cNvPr id="42" name="Straight Connector 41"/>
                <p:cNvCxnSpPr>
                  <a:stCxn id="38" idx="7"/>
                  <a:endCxn id="39" idx="3"/>
                </p:cNvCxnSpPr>
                <p:nvPr/>
              </p:nvCxnSpPr>
              <p:spPr bwMode="auto">
                <a:xfrm flipH="1">
                  <a:off x="10204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cxnSp>
              <p:nvCxnSpPr>
                <p:cNvPr id="43" name="Straight Connector 42"/>
                <p:cNvCxnSpPr>
                  <a:stCxn id="38" idx="1"/>
                  <a:endCxn id="40" idx="5"/>
                </p:cNvCxnSpPr>
                <p:nvPr/>
              </p:nvCxnSpPr>
              <p:spPr bwMode="auto">
                <a:xfrm>
                  <a:off x="12490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grpSp>
          <p:grpSp>
            <p:nvGrpSpPr>
              <p:cNvPr id="21" name="Group 16399"/>
              <p:cNvGrpSpPr/>
              <p:nvPr/>
            </p:nvGrpSpPr>
            <p:grpSpPr>
              <a:xfrm>
                <a:off x="4506912" y="4008437"/>
                <a:ext cx="685800" cy="762000"/>
                <a:chOff x="825319" y="3155220"/>
                <a:chExt cx="685800" cy="762000"/>
              </a:xfrm>
            </p:grpSpPr>
            <p:cxnSp>
              <p:nvCxnSpPr>
                <p:cNvPr id="30" name="Straight Connector 29"/>
                <p:cNvCxnSpPr>
                  <a:stCxn id="34" idx="0"/>
                  <a:endCxn id="31" idx="4"/>
                </p:cNvCxnSpPr>
                <p:nvPr/>
              </p:nvCxnSpPr>
              <p:spPr bwMode="auto">
                <a:xfrm>
                  <a:off x="1168219" y="3383820"/>
                  <a:ext cx="0" cy="76200"/>
                </a:xfrm>
                <a:prstGeom prst="line">
                  <a:avLst/>
                </a:prstGeom>
                <a:solidFill>
                  <a:srgbClr val="00B8FF"/>
                </a:solidFill>
                <a:ln w="22225" cap="flat" cmpd="sng" algn="ctr">
                  <a:solidFill>
                    <a:srgbClr val="FFC000"/>
                  </a:solidFill>
                  <a:prstDash val="solid"/>
                  <a:round/>
                  <a:headEnd type="none" w="med" len="med"/>
                  <a:tailEnd type="none" w="med" len="med"/>
                </a:ln>
                <a:effectLst/>
              </p:spPr>
            </p:cxnSp>
            <p:sp>
              <p:nvSpPr>
                <p:cNvPr id="31" name="Oval 30"/>
                <p:cNvSpPr/>
                <p:nvPr/>
              </p:nvSpPr>
              <p:spPr bwMode="auto">
                <a:xfrm flipH="1" flipV="1">
                  <a:off x="1053919" y="3460020"/>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32" name="Oval 31"/>
                <p:cNvSpPr/>
                <p:nvPr/>
              </p:nvSpPr>
              <p:spPr bwMode="auto">
                <a:xfrm flipH="1" flipV="1">
                  <a:off x="8253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33" name="Oval 32"/>
                <p:cNvSpPr/>
                <p:nvPr/>
              </p:nvSpPr>
              <p:spPr bwMode="auto">
                <a:xfrm flipH="1" flipV="1">
                  <a:off x="12825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34" name="Oval 33"/>
                <p:cNvSpPr/>
                <p:nvPr/>
              </p:nvSpPr>
              <p:spPr bwMode="auto">
                <a:xfrm flipH="1" flipV="1">
                  <a:off x="1053919" y="31552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cxnSp>
              <p:nvCxnSpPr>
                <p:cNvPr id="35" name="Straight Connector 34"/>
                <p:cNvCxnSpPr>
                  <a:stCxn id="31" idx="7"/>
                  <a:endCxn id="32" idx="3"/>
                </p:cNvCxnSpPr>
                <p:nvPr/>
              </p:nvCxnSpPr>
              <p:spPr bwMode="auto">
                <a:xfrm flipH="1">
                  <a:off x="10204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cxnSp>
              <p:nvCxnSpPr>
                <p:cNvPr id="36" name="Straight Connector 35"/>
                <p:cNvCxnSpPr>
                  <a:stCxn id="31" idx="1"/>
                  <a:endCxn id="33" idx="5"/>
                </p:cNvCxnSpPr>
                <p:nvPr/>
              </p:nvCxnSpPr>
              <p:spPr bwMode="auto">
                <a:xfrm>
                  <a:off x="12490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grpSp>
          <p:grpSp>
            <p:nvGrpSpPr>
              <p:cNvPr id="22" name="Group 16399"/>
              <p:cNvGrpSpPr/>
              <p:nvPr/>
            </p:nvGrpSpPr>
            <p:grpSpPr>
              <a:xfrm>
                <a:off x="5802312" y="1646237"/>
                <a:ext cx="685800" cy="762000"/>
                <a:chOff x="825319" y="3155220"/>
                <a:chExt cx="685800" cy="762000"/>
              </a:xfrm>
            </p:grpSpPr>
            <p:cxnSp>
              <p:nvCxnSpPr>
                <p:cNvPr id="23" name="Straight Connector 22"/>
                <p:cNvCxnSpPr>
                  <a:stCxn id="27" idx="0"/>
                  <a:endCxn id="24" idx="4"/>
                </p:cNvCxnSpPr>
                <p:nvPr/>
              </p:nvCxnSpPr>
              <p:spPr bwMode="auto">
                <a:xfrm>
                  <a:off x="1168219" y="3383820"/>
                  <a:ext cx="0" cy="76200"/>
                </a:xfrm>
                <a:prstGeom prst="line">
                  <a:avLst/>
                </a:prstGeom>
                <a:solidFill>
                  <a:srgbClr val="00B8FF"/>
                </a:solidFill>
                <a:ln w="22225" cap="flat" cmpd="sng" algn="ctr">
                  <a:solidFill>
                    <a:srgbClr val="FFC000"/>
                  </a:solidFill>
                  <a:prstDash val="solid"/>
                  <a:round/>
                  <a:headEnd type="none" w="med" len="med"/>
                  <a:tailEnd type="none" w="med" len="med"/>
                </a:ln>
                <a:effectLst/>
              </p:spPr>
            </p:cxnSp>
            <p:sp>
              <p:nvSpPr>
                <p:cNvPr id="24" name="Oval 23"/>
                <p:cNvSpPr/>
                <p:nvPr/>
              </p:nvSpPr>
              <p:spPr bwMode="auto">
                <a:xfrm flipH="1" flipV="1">
                  <a:off x="1053919" y="3460020"/>
                  <a:ext cx="228600" cy="228600"/>
                </a:xfrm>
                <a:prstGeom prst="ellipse">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25" name="Oval 24"/>
                <p:cNvSpPr/>
                <p:nvPr/>
              </p:nvSpPr>
              <p:spPr bwMode="auto">
                <a:xfrm flipH="1" flipV="1">
                  <a:off x="8253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26" name="Oval 25"/>
                <p:cNvSpPr/>
                <p:nvPr/>
              </p:nvSpPr>
              <p:spPr bwMode="auto">
                <a:xfrm flipH="1" flipV="1">
                  <a:off x="1282519" y="36886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sp>
              <p:nvSpPr>
                <p:cNvPr id="27" name="Oval 26"/>
                <p:cNvSpPr/>
                <p:nvPr/>
              </p:nvSpPr>
              <p:spPr bwMode="auto">
                <a:xfrm flipH="1" flipV="1">
                  <a:off x="1053919" y="3155220"/>
                  <a:ext cx="228600" cy="2286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fontAlgn="base" hangingPunct="0">
                    <a:lnSpc>
                      <a:spcPct val="96000"/>
                    </a:lnSpc>
                    <a:spcBef>
                      <a:spcPct val="0"/>
                    </a:spcBef>
                    <a:spcAft>
                      <a:spcPct val="0"/>
                    </a:spcAft>
                    <a:buClr>
                      <a:srgbClr val="000000"/>
                    </a:buClr>
                    <a:buSzPct val="100000"/>
                    <a:buFont typeface="Times New Roman" pitchFamily="16" charset="0"/>
                    <a:buNone/>
                  </a:pPr>
                  <a:endParaRPr lang="en-US" dirty="0">
                    <a:solidFill>
                      <a:srgbClr val="FF0000"/>
                    </a:solidFill>
                    <a:latin typeface="Calibri" pitchFamily="34" charset="0"/>
                    <a:cs typeface="Arial" charset="0"/>
                  </a:endParaRPr>
                </a:p>
              </p:txBody>
            </p:sp>
            <p:cxnSp>
              <p:nvCxnSpPr>
                <p:cNvPr id="28" name="Straight Connector 27"/>
                <p:cNvCxnSpPr>
                  <a:stCxn id="24" idx="7"/>
                  <a:endCxn id="25" idx="3"/>
                </p:cNvCxnSpPr>
                <p:nvPr/>
              </p:nvCxnSpPr>
              <p:spPr bwMode="auto">
                <a:xfrm flipH="1">
                  <a:off x="10204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cxnSp>
              <p:nvCxnSpPr>
                <p:cNvPr id="29" name="Straight Connector 28"/>
                <p:cNvCxnSpPr>
                  <a:stCxn id="24" idx="1"/>
                  <a:endCxn id="26" idx="5"/>
                </p:cNvCxnSpPr>
                <p:nvPr/>
              </p:nvCxnSpPr>
              <p:spPr bwMode="auto">
                <a:xfrm>
                  <a:off x="1249041" y="3655142"/>
                  <a:ext cx="66956" cy="66956"/>
                </a:xfrm>
                <a:prstGeom prst="line">
                  <a:avLst/>
                </a:prstGeom>
                <a:solidFill>
                  <a:srgbClr val="00B8FF"/>
                </a:solidFill>
                <a:ln w="22225" cap="flat" cmpd="sng" algn="ctr">
                  <a:solidFill>
                    <a:srgbClr val="FFC000"/>
                  </a:solidFill>
                  <a:prstDash val="solid"/>
                  <a:round/>
                  <a:headEnd type="none" w="med" len="med"/>
                  <a:tailEnd type="none" w="med" len="med"/>
                </a:ln>
                <a:effectLst/>
              </p:spPr>
            </p:cxnSp>
          </p:grpSp>
        </p:grpSp>
        <p:sp>
          <p:nvSpPr>
            <p:cNvPr id="6" name="Oval 5"/>
            <p:cNvSpPr>
              <a:spLocks noChangeArrowheads="1"/>
            </p:cNvSpPr>
            <p:nvPr/>
          </p:nvSpPr>
          <p:spPr bwMode="auto">
            <a:xfrm rot="2373913">
              <a:off x="5940981" y="1889180"/>
              <a:ext cx="3414840" cy="1047201"/>
            </a:xfrm>
            <a:prstGeom prst="ellipse">
              <a:avLst/>
            </a:prstGeom>
            <a:gradFill rotWithShape="0">
              <a:gsLst>
                <a:gs pos="0">
                  <a:srgbClr val="00FFFF"/>
                </a:gs>
                <a:gs pos="100000">
                  <a:srgbClr val="004C4C"/>
                </a:gs>
              </a:gsLst>
              <a:lin ang="5400000" scaled="1"/>
            </a:gradFill>
            <a:ln w="12700">
              <a:gradFill flip="none" rotWithShape="1">
                <a:gsLst>
                  <a:gs pos="0">
                    <a:srgbClr val="009167"/>
                  </a:gs>
                  <a:gs pos="100000">
                    <a:srgbClr val="FFFFFF"/>
                  </a:gs>
                </a:gsLst>
                <a:lin ang="0" scaled="1"/>
                <a:tileRect/>
              </a:gradFill>
              <a:round/>
              <a:headEnd/>
              <a:tailEnd/>
            </a:ln>
          </p:spPr>
          <p:txBody>
            <a:bodyPr wrap="none" anchor="ctr"/>
            <a:lstStyle/>
            <a:p>
              <a:pPr defTabSz="457200">
                <a:buFont typeface="Times New Roman" charset="0"/>
                <a:buNone/>
                <a:defRPr/>
              </a:pPr>
              <a:endParaRPr lang="en-US" sz="1100" dirty="0">
                <a:solidFill>
                  <a:prstClr val="black"/>
                </a:solidFill>
                <a:latin typeface="Calibri"/>
                <a:ea typeface="Arial" charset="0"/>
                <a:cs typeface="Calibri"/>
              </a:endParaRPr>
            </a:p>
          </p:txBody>
        </p:sp>
        <p:sp>
          <p:nvSpPr>
            <p:cNvPr id="8" name="7-Point Star 4"/>
            <p:cNvSpPr/>
            <p:nvPr/>
          </p:nvSpPr>
          <p:spPr bwMode="auto">
            <a:xfrm>
              <a:off x="6395755" y="614361"/>
              <a:ext cx="1875290" cy="1345517"/>
            </a:xfrm>
            <a:prstGeom prst="star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612001">
                <a:spcBef>
                  <a:spcPts val="1200"/>
                </a:spcBef>
              </a:pPr>
              <a:r>
                <a:rPr lang="en-US" sz="1400" b="1" i="1" dirty="0" smtClean="0">
                  <a:solidFill>
                    <a:srgbClr val="000000"/>
                  </a:solidFill>
                  <a:latin typeface="Calibri" pitchFamily="34" charset="0"/>
                </a:rPr>
                <a:t>Implication</a:t>
              </a:r>
              <a:r>
                <a:rPr lang="en-US" sz="1400" b="1" i="1" dirty="0" smtClean="0">
                  <a:solidFill>
                    <a:srgbClr val="2459A0"/>
                  </a:solidFill>
                  <a:latin typeface="Calibri" pitchFamily="34" charset="0"/>
                </a:rPr>
                <a:t>s</a:t>
              </a:r>
              <a:endParaRPr lang="en-US" sz="1400" b="1" i="1" dirty="0">
                <a:solidFill>
                  <a:srgbClr val="2459A0"/>
                </a:solidFill>
                <a:latin typeface="Calibri" pitchFamily="34" charset="0"/>
              </a:endParaRPr>
            </a:p>
          </p:txBody>
        </p:sp>
      </p:grpSp>
      <p:sp>
        <p:nvSpPr>
          <p:cNvPr id="94" name="7-Point Star 4"/>
          <p:cNvSpPr/>
          <p:nvPr/>
        </p:nvSpPr>
        <p:spPr bwMode="auto">
          <a:xfrm>
            <a:off x="6671927" y="2387449"/>
            <a:ext cx="1572359" cy="930300"/>
          </a:xfrm>
          <a:prstGeom prst="star7">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612001">
              <a:spcBef>
                <a:spcPts val="1200"/>
              </a:spcBef>
            </a:pPr>
            <a:r>
              <a:rPr lang="en-US" sz="1400" b="1" i="1" dirty="0" smtClean="0">
                <a:solidFill>
                  <a:schemeClr val="bg1"/>
                </a:solidFill>
                <a:latin typeface="Calibri" pitchFamily="34" charset="0"/>
              </a:rPr>
              <a:t>Innovations</a:t>
            </a:r>
            <a:endParaRPr lang="en-US" sz="1400" b="1" i="1" dirty="0">
              <a:solidFill>
                <a:schemeClr val="bg1"/>
              </a:solidFill>
              <a:latin typeface="Calibri" pitchFamily="34" charset="0"/>
            </a:endParaRPr>
          </a:p>
        </p:txBody>
      </p:sp>
    </p:spTree>
    <p:extLst>
      <p:ext uri="{BB962C8B-B14F-4D97-AF65-F5344CB8AC3E}">
        <p14:creationId xmlns:p14="http://schemas.microsoft.com/office/powerpoint/2010/main" xmlns="" val="778052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Exploring what’s possible: What does a typical futures project look like?</a:t>
            </a:r>
            <a:endParaRPr lang="en-US" dirty="0">
              <a:solidFill>
                <a:schemeClr val="bg1"/>
              </a:solidFill>
            </a:endParaRPr>
          </a:p>
        </p:txBody>
      </p:sp>
      <p:sp>
        <p:nvSpPr>
          <p:cNvPr id="6" name="Content Placeholder 5"/>
          <p:cNvSpPr>
            <a:spLocks noGrp="1"/>
          </p:cNvSpPr>
          <p:nvPr>
            <p:ph idx="1"/>
          </p:nvPr>
        </p:nvSpPr>
        <p:spPr>
          <a:xfrm>
            <a:off x="694267" y="1771353"/>
            <a:ext cx="5555949" cy="4278094"/>
          </a:xfrm>
        </p:spPr>
        <p:txBody>
          <a:bodyPr wrap="square">
            <a:spAutoFit/>
          </a:bodyPr>
          <a:lstStyle/>
          <a:p>
            <a:pPr marL="228600" indent="-228600">
              <a:buClr>
                <a:srgbClr val="2459A0"/>
              </a:buClr>
              <a:buFont typeface="Arial"/>
              <a:buChar char="•"/>
            </a:pPr>
            <a:r>
              <a:rPr lang="en-US" dirty="0">
                <a:solidFill>
                  <a:schemeClr val="tx1">
                    <a:lumMod val="75000"/>
                  </a:schemeClr>
                </a:solidFill>
              </a:rPr>
              <a:t>G</a:t>
            </a:r>
            <a:r>
              <a:rPr lang="en-US" dirty="0" smtClean="0">
                <a:solidFill>
                  <a:schemeClr val="tx1">
                    <a:lumMod val="75000"/>
                  </a:schemeClr>
                </a:solidFill>
              </a:rPr>
              <a:t>enerally </a:t>
            </a:r>
            <a:r>
              <a:rPr lang="en-US" dirty="0">
                <a:solidFill>
                  <a:schemeClr val="tx1">
                    <a:lumMod val="75000"/>
                  </a:schemeClr>
                </a:solidFill>
              </a:rPr>
              <a:t>we start with </a:t>
            </a:r>
            <a:r>
              <a:rPr lang="en-US" dirty="0" smtClean="0">
                <a:solidFill>
                  <a:schemeClr val="tx1">
                    <a:lumMod val="75000"/>
                  </a:schemeClr>
                </a:solidFill>
              </a:rPr>
              <a:t>an </a:t>
            </a:r>
            <a:r>
              <a:rPr lang="en-US" b="1" dirty="0" smtClean="0">
                <a:solidFill>
                  <a:schemeClr val="tx1">
                    <a:lumMod val="75000"/>
                  </a:schemeClr>
                </a:solidFill>
              </a:rPr>
              <a:t>environmental scan</a:t>
            </a:r>
            <a:r>
              <a:rPr lang="en-US" dirty="0" smtClean="0">
                <a:solidFill>
                  <a:schemeClr val="tx1">
                    <a:lumMod val="75000"/>
                  </a:schemeClr>
                </a:solidFill>
              </a:rPr>
              <a:t>—research </a:t>
            </a:r>
            <a:r>
              <a:rPr lang="en-US" dirty="0">
                <a:solidFill>
                  <a:schemeClr val="tx1">
                    <a:lumMod val="75000"/>
                  </a:schemeClr>
                </a:solidFill>
              </a:rPr>
              <a:t>into ideas, trends, weak signals, and emerging issues </a:t>
            </a:r>
            <a:r>
              <a:rPr lang="en-US" dirty="0" smtClean="0">
                <a:solidFill>
                  <a:schemeClr val="tx1">
                    <a:lumMod val="75000"/>
                  </a:schemeClr>
                </a:solidFill>
              </a:rPr>
              <a:t>within the scope defined by </a:t>
            </a:r>
            <a:r>
              <a:rPr lang="en-US" dirty="0">
                <a:solidFill>
                  <a:schemeClr val="tx1">
                    <a:lumMod val="75000"/>
                  </a:schemeClr>
                </a:solidFill>
              </a:rPr>
              <a:t>the client. </a:t>
            </a:r>
          </a:p>
          <a:p>
            <a:pPr marL="228600" indent="-228600">
              <a:buClr>
                <a:srgbClr val="2459A0"/>
              </a:buClr>
              <a:buFont typeface="Arial"/>
              <a:buChar char="•"/>
            </a:pPr>
            <a:r>
              <a:rPr lang="en-US" dirty="0" smtClean="0">
                <a:solidFill>
                  <a:schemeClr val="tx1">
                    <a:lumMod val="75000"/>
                  </a:schemeClr>
                </a:solidFill>
              </a:rPr>
              <a:t>As we </a:t>
            </a:r>
            <a:r>
              <a:rPr lang="en-US" b="1" dirty="0" smtClean="0">
                <a:solidFill>
                  <a:schemeClr val="tx1">
                    <a:lumMod val="75000"/>
                  </a:schemeClr>
                </a:solidFill>
              </a:rPr>
              <a:t>cluster </a:t>
            </a:r>
            <a:r>
              <a:rPr lang="en-US" b="1" dirty="0">
                <a:solidFill>
                  <a:schemeClr val="tx1">
                    <a:lumMod val="75000"/>
                  </a:schemeClr>
                </a:solidFill>
              </a:rPr>
              <a:t>these </a:t>
            </a:r>
            <a:r>
              <a:rPr lang="en-US" b="1" dirty="0" smtClean="0">
                <a:solidFill>
                  <a:schemeClr val="tx1">
                    <a:lumMod val="75000"/>
                  </a:schemeClr>
                </a:solidFill>
              </a:rPr>
              <a:t>trends and weak signals, </a:t>
            </a:r>
            <a:r>
              <a:rPr lang="en-US" dirty="0" smtClean="0">
                <a:solidFill>
                  <a:schemeClr val="tx1">
                    <a:lumMod val="75000"/>
                  </a:schemeClr>
                </a:solidFill>
              </a:rPr>
              <a:t>large, overarching </a:t>
            </a:r>
            <a:r>
              <a:rPr lang="en-US" dirty="0">
                <a:solidFill>
                  <a:schemeClr val="tx1">
                    <a:lumMod val="75000"/>
                  </a:schemeClr>
                </a:solidFill>
              </a:rPr>
              <a:t>ideas about the topic begin to </a:t>
            </a:r>
            <a:r>
              <a:rPr lang="en-US" dirty="0" smtClean="0">
                <a:solidFill>
                  <a:schemeClr val="tx1">
                    <a:lumMod val="75000"/>
                  </a:schemeClr>
                </a:solidFill>
              </a:rPr>
              <a:t>emerge. The objective is </a:t>
            </a:r>
            <a:r>
              <a:rPr lang="en-US" dirty="0">
                <a:solidFill>
                  <a:schemeClr val="tx1">
                    <a:lumMod val="75000"/>
                  </a:schemeClr>
                </a:solidFill>
              </a:rPr>
              <a:t>to separate signal from </a:t>
            </a:r>
            <a:r>
              <a:rPr lang="en-US" dirty="0" smtClean="0">
                <a:solidFill>
                  <a:schemeClr val="tx1">
                    <a:lumMod val="75000"/>
                  </a:schemeClr>
                </a:solidFill>
              </a:rPr>
              <a:t>noise, to distill a lengthy list of items down to a manageable </a:t>
            </a:r>
            <a:r>
              <a:rPr lang="en-US" dirty="0">
                <a:solidFill>
                  <a:schemeClr val="tx1">
                    <a:lumMod val="75000"/>
                  </a:schemeClr>
                </a:solidFill>
              </a:rPr>
              <a:t>set of "</a:t>
            </a:r>
            <a:r>
              <a:rPr lang="en-US" dirty="0" smtClean="0">
                <a:solidFill>
                  <a:schemeClr val="tx1">
                    <a:lumMod val="75000"/>
                  </a:schemeClr>
                </a:solidFill>
              </a:rPr>
              <a:t>foresights” supported </a:t>
            </a:r>
            <a:r>
              <a:rPr lang="en-US" dirty="0">
                <a:solidFill>
                  <a:schemeClr val="tx1">
                    <a:lumMod val="75000"/>
                  </a:schemeClr>
                </a:solidFill>
              </a:rPr>
              <a:t>by a broad research </a:t>
            </a:r>
            <a:r>
              <a:rPr lang="en-US" dirty="0" smtClean="0">
                <a:solidFill>
                  <a:schemeClr val="tx1">
                    <a:lumMod val="75000"/>
                  </a:schemeClr>
                </a:solidFill>
              </a:rPr>
              <a:t>base.</a:t>
            </a:r>
            <a:endParaRPr lang="en-US" dirty="0">
              <a:solidFill>
                <a:schemeClr val="tx1">
                  <a:lumMod val="75000"/>
                </a:schemeClr>
              </a:solidFill>
            </a:endParaRPr>
          </a:p>
          <a:p>
            <a:pPr marL="228600" indent="-228600">
              <a:buClr>
                <a:srgbClr val="2459A0"/>
              </a:buClr>
              <a:buFont typeface="Arial"/>
              <a:buChar char="•"/>
            </a:pPr>
            <a:r>
              <a:rPr lang="en-US" dirty="0">
                <a:solidFill>
                  <a:schemeClr val="tx1">
                    <a:lumMod val="75000"/>
                  </a:schemeClr>
                </a:solidFill>
              </a:rPr>
              <a:t>From these clusters of trends we are able to </a:t>
            </a:r>
            <a:r>
              <a:rPr lang="en-US" b="1" dirty="0" smtClean="0">
                <a:solidFill>
                  <a:schemeClr val="tx1">
                    <a:lumMod val="75000"/>
                  </a:schemeClr>
                </a:solidFill>
              </a:rPr>
              <a:t>describe possible futures </a:t>
            </a:r>
            <a:r>
              <a:rPr lang="en-US" dirty="0" smtClean="0">
                <a:solidFill>
                  <a:schemeClr val="tx1">
                    <a:lumMod val="75000"/>
                  </a:schemeClr>
                </a:solidFill>
              </a:rPr>
              <a:t>in the form of forecasts</a:t>
            </a:r>
            <a:r>
              <a:rPr lang="en-US" dirty="0">
                <a:solidFill>
                  <a:schemeClr val="tx1">
                    <a:lumMod val="75000"/>
                  </a:schemeClr>
                </a:solidFill>
              </a:rPr>
              <a:t>, </a:t>
            </a:r>
            <a:r>
              <a:rPr lang="en-US" dirty="0" smtClean="0">
                <a:solidFill>
                  <a:schemeClr val="tx1">
                    <a:lumMod val="75000"/>
                  </a:schemeClr>
                </a:solidFill>
              </a:rPr>
              <a:t>hypotheses, scenarios, vignettes, or personas.</a:t>
            </a:r>
          </a:p>
          <a:p>
            <a:pPr marL="228600" indent="-228600">
              <a:buClr>
                <a:srgbClr val="2459A0"/>
              </a:buClr>
              <a:buFont typeface="Arial"/>
              <a:buChar char="•"/>
            </a:pPr>
            <a:r>
              <a:rPr lang="en-US" dirty="0" smtClean="0">
                <a:solidFill>
                  <a:schemeClr val="tx1">
                    <a:lumMod val="75000"/>
                  </a:schemeClr>
                </a:solidFill>
              </a:rPr>
              <a:t>We identify </a:t>
            </a:r>
            <a:r>
              <a:rPr lang="en-US" b="1" dirty="0" smtClean="0">
                <a:solidFill>
                  <a:schemeClr val="tx1">
                    <a:lumMod val="75000"/>
                  </a:schemeClr>
                </a:solidFill>
              </a:rPr>
              <a:t>implications</a:t>
            </a:r>
            <a:r>
              <a:rPr lang="en-US" dirty="0" smtClean="0">
                <a:solidFill>
                  <a:schemeClr val="tx1">
                    <a:lumMod val="75000"/>
                  </a:schemeClr>
                </a:solidFill>
              </a:rPr>
              <a:t>—what these possible futures will mean for the organization, its customers, and its offerings.</a:t>
            </a:r>
          </a:p>
          <a:p>
            <a:pPr marL="228600" indent="-228600">
              <a:buClr>
                <a:srgbClr val="2459A0"/>
              </a:buClr>
              <a:buFont typeface="Arial"/>
              <a:buChar char="•"/>
            </a:pPr>
            <a:r>
              <a:rPr lang="en-US" dirty="0" smtClean="0">
                <a:solidFill>
                  <a:schemeClr val="tx1">
                    <a:lumMod val="75000"/>
                  </a:schemeClr>
                </a:solidFill>
              </a:rPr>
              <a:t>We help our clients move from foresight to application—most often to </a:t>
            </a:r>
            <a:r>
              <a:rPr lang="en-US" b="1" dirty="0" smtClean="0">
                <a:solidFill>
                  <a:schemeClr val="tx1">
                    <a:lumMod val="75000"/>
                  </a:schemeClr>
                </a:solidFill>
              </a:rPr>
              <a:t>strategy development </a:t>
            </a:r>
            <a:r>
              <a:rPr lang="en-US" dirty="0" smtClean="0">
                <a:solidFill>
                  <a:schemeClr val="tx1">
                    <a:lumMod val="75000"/>
                  </a:schemeClr>
                </a:solidFill>
              </a:rPr>
              <a:t>or </a:t>
            </a:r>
            <a:r>
              <a:rPr lang="en-US" b="1" dirty="0" smtClean="0">
                <a:solidFill>
                  <a:schemeClr val="tx1">
                    <a:lumMod val="75000"/>
                  </a:schemeClr>
                </a:solidFill>
              </a:rPr>
              <a:t>innovation</a:t>
            </a:r>
            <a:r>
              <a:rPr lang="en-US" dirty="0" smtClean="0">
                <a:solidFill>
                  <a:schemeClr val="tx1">
                    <a:lumMod val="75000"/>
                  </a:schemeClr>
                </a:solidFill>
              </a:rPr>
              <a:t>.</a:t>
            </a:r>
            <a:endParaRPr lang="en-US" dirty="0">
              <a:solidFill>
                <a:schemeClr val="tx1">
                  <a:lumMod val="75000"/>
                </a:schemeClr>
              </a:solidFill>
            </a:endParaRPr>
          </a:p>
          <a:p>
            <a:pPr marL="285750" indent="-285750">
              <a:buFont typeface="Arial"/>
              <a:buChar char="•"/>
            </a:pPr>
            <a:endParaRPr lang="en-US" dirty="0"/>
          </a:p>
        </p:txBody>
      </p:sp>
      <p:sp>
        <p:nvSpPr>
          <p:cNvPr id="4" name="Slide Number Placeholder 3"/>
          <p:cNvSpPr>
            <a:spLocks noGrp="1"/>
          </p:cNvSpPr>
          <p:nvPr>
            <p:ph type="sldNum" sz="quarter" idx="12"/>
          </p:nvPr>
        </p:nvSpPr>
        <p:spPr/>
        <p:txBody>
          <a:bodyPr/>
          <a:lstStyle/>
          <a:p>
            <a:fld id="{A2676A01-0C1A-304F-A053-759DE085FDF3}" type="slidenum">
              <a:rPr lang="en-US" smtClean="0"/>
              <a:pPr/>
              <a:t>17</a:t>
            </a:fld>
            <a:endParaRPr lang="en-US" dirty="0"/>
          </a:p>
        </p:txBody>
      </p:sp>
      <p:grpSp>
        <p:nvGrpSpPr>
          <p:cNvPr id="2" name="Group 1"/>
          <p:cNvGrpSpPr/>
          <p:nvPr/>
        </p:nvGrpSpPr>
        <p:grpSpPr>
          <a:xfrm>
            <a:off x="6436464" y="1613256"/>
            <a:ext cx="1823365" cy="4419281"/>
            <a:chOff x="6418190" y="1955801"/>
            <a:chExt cx="1823365" cy="4419281"/>
          </a:xfrm>
        </p:grpSpPr>
        <p:sp>
          <p:nvSpPr>
            <p:cNvPr id="8" name="Rounded Rectangle 7"/>
            <p:cNvSpPr/>
            <p:nvPr/>
          </p:nvSpPr>
          <p:spPr>
            <a:xfrm>
              <a:off x="6418192" y="2919992"/>
              <a:ext cx="1823362" cy="325635"/>
            </a:xfrm>
            <a:prstGeom prst="roundRect">
              <a:avLst>
                <a:gd name="adj" fmla="val 10000"/>
              </a:avLst>
            </a:prstGeom>
            <a:solidFill>
              <a:srgbClr val="ECC736"/>
            </a:solidFill>
            <a:ln>
              <a:solidFill>
                <a:srgbClr val="FFFFFF"/>
              </a:solidFill>
            </a:ln>
          </p:spPr>
          <p:style>
            <a:lnRef idx="2">
              <a:schemeClr val="accent4">
                <a:shade val="50000"/>
              </a:schemeClr>
            </a:lnRef>
            <a:fillRef idx="1">
              <a:schemeClr val="accent4"/>
            </a:fillRef>
            <a:effectRef idx="0">
              <a:schemeClr val="accent4"/>
            </a:effectRef>
            <a:fontRef idx="minor">
              <a:schemeClr val="lt1"/>
            </a:fontRef>
          </p:style>
          <p:txBody>
            <a:bodyPr wrap="square" anchor="ctr" anchorCtr="1">
              <a:spAutoFit/>
            </a:bodyPr>
            <a:lstStyle/>
            <a:p>
              <a:pPr algn="ctr"/>
              <a:r>
                <a:rPr lang="en-US" sz="1400" dirty="0" smtClean="0"/>
                <a:t>Clusters—big ideas</a:t>
              </a:r>
              <a:endParaRPr lang="en-US" sz="1400" dirty="0"/>
            </a:p>
          </p:txBody>
        </p:sp>
        <p:sp>
          <p:nvSpPr>
            <p:cNvPr id="9" name="Rounded Rectangle 8"/>
            <p:cNvSpPr/>
            <p:nvPr/>
          </p:nvSpPr>
          <p:spPr>
            <a:xfrm>
              <a:off x="6418192" y="4851444"/>
              <a:ext cx="1823362" cy="325635"/>
            </a:xfrm>
            <a:prstGeom prst="roundRect">
              <a:avLst>
                <a:gd name="adj" fmla="val 10000"/>
              </a:avLst>
            </a:prstGeom>
            <a:solidFill>
              <a:srgbClr val="EF413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chorCtr="1">
              <a:spAutoFit/>
            </a:bodyPr>
            <a:lstStyle/>
            <a:p>
              <a:pPr algn="ctr"/>
              <a:r>
                <a:rPr lang="en-US" sz="1400" dirty="0" smtClean="0"/>
                <a:t>Implications</a:t>
              </a:r>
              <a:endParaRPr lang="en-US" sz="1400" dirty="0"/>
            </a:p>
          </p:txBody>
        </p:sp>
        <p:sp>
          <p:nvSpPr>
            <p:cNvPr id="10" name="Rounded Rectangle 9"/>
            <p:cNvSpPr/>
            <p:nvPr/>
          </p:nvSpPr>
          <p:spPr>
            <a:xfrm>
              <a:off x="6418193" y="1955801"/>
              <a:ext cx="1823362" cy="553580"/>
            </a:xfrm>
            <a:prstGeom prst="roundRect">
              <a:avLst>
                <a:gd name="adj" fmla="val 10000"/>
              </a:avLst>
            </a:prstGeom>
            <a:solidFill>
              <a:srgbClr val="D7DE27"/>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nchorCtr="1">
              <a:spAutoFit/>
            </a:bodyPr>
            <a:lstStyle/>
            <a:p>
              <a:pPr algn="ctr"/>
              <a:r>
                <a:rPr lang="en-US" sz="1400" dirty="0" smtClean="0"/>
                <a:t>Trends, weak signals, emerging issues</a:t>
              </a:r>
              <a:endParaRPr lang="en-US" sz="1400" dirty="0"/>
            </a:p>
          </p:txBody>
        </p:sp>
        <p:sp>
          <p:nvSpPr>
            <p:cNvPr id="11" name="Rounded Rectangle 10"/>
            <p:cNvSpPr/>
            <p:nvPr/>
          </p:nvSpPr>
          <p:spPr>
            <a:xfrm>
              <a:off x="6418190" y="3680811"/>
              <a:ext cx="1823363" cy="781525"/>
            </a:xfrm>
            <a:prstGeom prst="roundRect">
              <a:avLst>
                <a:gd name="adj" fmla="val 10000"/>
              </a:avLst>
            </a:prstGeom>
            <a:solidFill>
              <a:srgbClr val="F69321"/>
            </a:solidFill>
            <a:ln>
              <a:solidFill>
                <a:srgbClr val="FFFFFF"/>
              </a:solidFill>
            </a:ln>
          </p:spPr>
          <p:style>
            <a:lnRef idx="2">
              <a:schemeClr val="accent3">
                <a:shade val="50000"/>
              </a:schemeClr>
            </a:lnRef>
            <a:fillRef idx="1">
              <a:schemeClr val="accent3"/>
            </a:fillRef>
            <a:effectRef idx="0">
              <a:schemeClr val="accent3"/>
            </a:effectRef>
            <a:fontRef idx="minor">
              <a:schemeClr val="lt1"/>
            </a:fontRef>
          </p:style>
          <p:txBody>
            <a:bodyPr wrap="square" anchor="ctr" anchorCtr="1">
              <a:spAutoFit/>
            </a:bodyPr>
            <a:lstStyle/>
            <a:p>
              <a:pPr algn="ctr"/>
              <a:r>
                <a:rPr lang="en-US" sz="1400" dirty="0" smtClean="0"/>
                <a:t>Forecasts, hypotheses, scenarios, vignettes</a:t>
              </a:r>
              <a:endParaRPr lang="en-US" sz="1400" dirty="0"/>
            </a:p>
          </p:txBody>
        </p:sp>
        <p:grpSp>
          <p:nvGrpSpPr>
            <p:cNvPr id="14" name="Group 20"/>
            <p:cNvGrpSpPr/>
            <p:nvPr/>
          </p:nvGrpSpPr>
          <p:grpSpPr>
            <a:xfrm>
              <a:off x="6817109" y="5582049"/>
              <a:ext cx="1014741" cy="793033"/>
              <a:chOff x="4113344" y="4067725"/>
              <a:chExt cx="547417" cy="473833"/>
            </a:xfrm>
            <a:solidFill>
              <a:srgbClr val="645BAB"/>
            </a:solidFill>
          </p:grpSpPr>
          <p:sp>
            <p:nvSpPr>
              <p:cNvPr id="17" name="Rounded Rectangle 16"/>
              <p:cNvSpPr/>
              <p:nvPr/>
            </p:nvSpPr>
            <p:spPr>
              <a:xfrm>
                <a:off x="4150388" y="4346993"/>
                <a:ext cx="473328" cy="194565"/>
              </a:xfrm>
              <a:prstGeom prst="roundRect">
                <a:avLst>
                  <a:gd name="adj" fmla="val 10000"/>
                </a:avLst>
              </a:prstGeom>
              <a:solidFill>
                <a:srgbClr val="6296DC"/>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wrap="square" anchor="ctr" anchorCtr="1">
                <a:spAutoFit/>
              </a:bodyPr>
              <a:lstStyle/>
              <a:p>
                <a:pPr algn="ctr"/>
                <a:r>
                  <a:rPr lang="en-US" sz="1400" dirty="0" smtClean="0"/>
                  <a:t>Strategy</a:t>
                </a:r>
                <a:endParaRPr lang="en-US" sz="1400" dirty="0"/>
              </a:p>
            </p:txBody>
          </p:sp>
          <p:sp>
            <p:nvSpPr>
              <p:cNvPr id="18" name="Rounded Rectangle 17"/>
              <p:cNvSpPr/>
              <p:nvPr/>
            </p:nvSpPr>
            <p:spPr>
              <a:xfrm>
                <a:off x="4113344" y="4067725"/>
                <a:ext cx="547417" cy="194565"/>
              </a:xfrm>
              <a:prstGeom prst="roundRect">
                <a:avLst>
                  <a:gd name="adj" fmla="val 10000"/>
                </a:avLst>
              </a:prstGeom>
              <a:solidFill>
                <a:srgbClr val="00AB83"/>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wrap="square" anchor="ctr" anchorCtr="1">
                <a:spAutoFit/>
              </a:bodyPr>
              <a:lstStyle/>
              <a:p>
                <a:pPr algn="ctr"/>
                <a:r>
                  <a:rPr lang="en-US" sz="1400" dirty="0" smtClean="0"/>
                  <a:t>Innovation</a:t>
                </a:r>
                <a:endParaRPr lang="en-US" sz="1400" dirty="0"/>
              </a:p>
            </p:txBody>
          </p:sp>
        </p:grpSp>
        <p:grpSp>
          <p:nvGrpSpPr>
            <p:cNvPr id="19" name="Group 18"/>
            <p:cNvGrpSpPr/>
            <p:nvPr/>
          </p:nvGrpSpPr>
          <p:grpSpPr>
            <a:xfrm>
              <a:off x="7216629" y="2571066"/>
              <a:ext cx="244024" cy="330481"/>
              <a:chOff x="7228222" y="3615271"/>
              <a:chExt cx="588647" cy="797204"/>
            </a:xfrm>
          </p:grpSpPr>
          <p:sp>
            <p:nvSpPr>
              <p:cNvPr id="20" name="Rectangle 19"/>
              <p:cNvSpPr/>
              <p:nvPr/>
            </p:nvSpPr>
            <p:spPr>
              <a:xfrm>
                <a:off x="7468571" y="3615271"/>
                <a:ext cx="109728" cy="630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Isosceles Triangle 20"/>
              <p:cNvSpPr/>
              <p:nvPr/>
            </p:nvSpPr>
            <p:spPr>
              <a:xfrm flipV="1">
                <a:off x="7228222" y="4099300"/>
                <a:ext cx="588647" cy="313175"/>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5" name="Group 24"/>
            <p:cNvGrpSpPr/>
            <p:nvPr/>
          </p:nvGrpSpPr>
          <p:grpSpPr>
            <a:xfrm>
              <a:off x="7221467" y="3290983"/>
              <a:ext cx="244024" cy="330481"/>
              <a:chOff x="7228222" y="3615271"/>
              <a:chExt cx="588647" cy="797204"/>
            </a:xfrm>
          </p:grpSpPr>
          <p:sp>
            <p:nvSpPr>
              <p:cNvPr id="26" name="Rectangle 25"/>
              <p:cNvSpPr/>
              <p:nvPr/>
            </p:nvSpPr>
            <p:spPr>
              <a:xfrm>
                <a:off x="7468571" y="3615271"/>
                <a:ext cx="109728" cy="630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Isosceles Triangle 26"/>
              <p:cNvSpPr/>
              <p:nvPr/>
            </p:nvSpPr>
            <p:spPr>
              <a:xfrm flipV="1">
                <a:off x="7228222" y="4099300"/>
                <a:ext cx="588647" cy="313175"/>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 name="Group 27"/>
            <p:cNvGrpSpPr/>
            <p:nvPr/>
          </p:nvGrpSpPr>
          <p:grpSpPr>
            <a:xfrm>
              <a:off x="7216629" y="4489551"/>
              <a:ext cx="244024" cy="330481"/>
              <a:chOff x="7228222" y="3637153"/>
              <a:chExt cx="588647" cy="797203"/>
            </a:xfrm>
          </p:grpSpPr>
          <p:sp>
            <p:nvSpPr>
              <p:cNvPr id="29" name="Rectangle 28"/>
              <p:cNvSpPr/>
              <p:nvPr/>
            </p:nvSpPr>
            <p:spPr>
              <a:xfrm>
                <a:off x="7468571" y="3637153"/>
                <a:ext cx="109728" cy="630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Isosceles Triangle 29"/>
              <p:cNvSpPr/>
              <p:nvPr/>
            </p:nvSpPr>
            <p:spPr>
              <a:xfrm flipV="1">
                <a:off x="7228222" y="4121181"/>
                <a:ext cx="588647" cy="313175"/>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7194254" y="5222433"/>
              <a:ext cx="244024" cy="330481"/>
              <a:chOff x="7228222" y="3615271"/>
              <a:chExt cx="588647" cy="797204"/>
            </a:xfrm>
          </p:grpSpPr>
          <p:sp>
            <p:nvSpPr>
              <p:cNvPr id="32" name="Rectangle 31"/>
              <p:cNvSpPr/>
              <p:nvPr/>
            </p:nvSpPr>
            <p:spPr>
              <a:xfrm>
                <a:off x="7468571" y="3615271"/>
                <a:ext cx="109728" cy="630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Isosceles Triangle 32"/>
              <p:cNvSpPr/>
              <p:nvPr/>
            </p:nvSpPr>
            <p:spPr>
              <a:xfrm flipV="1">
                <a:off x="7228222" y="4099300"/>
                <a:ext cx="588647" cy="313175"/>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xmlns="" val="3518204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Foresight Alliance</a:t>
            </a:r>
            <a:endParaRPr lang="en-US" dirty="0"/>
          </a:p>
        </p:txBody>
      </p:sp>
      <p:sp>
        <p:nvSpPr>
          <p:cNvPr id="6" name="Content Placeholder 5"/>
          <p:cNvSpPr>
            <a:spLocks noGrp="1"/>
          </p:cNvSpPr>
          <p:nvPr>
            <p:ph idx="1"/>
          </p:nvPr>
        </p:nvSpPr>
        <p:spPr>
          <a:xfrm>
            <a:off x="694267" y="1629890"/>
            <a:ext cx="4261154" cy="3903132"/>
          </a:xfrm>
        </p:spPr>
        <p:txBody>
          <a:bodyPr>
            <a:normAutofit lnSpcReduction="10000"/>
          </a:bodyPr>
          <a:lstStyle/>
          <a:p>
            <a:pPr>
              <a:spcBef>
                <a:spcPts val="575"/>
              </a:spcBef>
              <a:spcAft>
                <a:spcPts val="1438"/>
              </a:spcAft>
            </a:pPr>
            <a:r>
              <a:rPr lang="en-US" b="1" dirty="0">
                <a:solidFill>
                  <a:schemeClr val="bg1"/>
                </a:solidFill>
                <a:latin typeface="Calibri" charset="0"/>
              </a:rPr>
              <a:t>… is a rigorous, creative, futures-focused consulting firm. </a:t>
            </a:r>
          </a:p>
          <a:p>
            <a:pPr>
              <a:spcBef>
                <a:spcPts val="600"/>
              </a:spcBef>
              <a:spcAft>
                <a:spcPts val="1200"/>
              </a:spcAft>
            </a:pPr>
            <a:r>
              <a:rPr lang="en-US" dirty="0">
                <a:solidFill>
                  <a:schemeClr val="tx1">
                    <a:lumMod val="75000"/>
                  </a:schemeClr>
                </a:solidFill>
                <a:latin typeface="Calibri" charset="0"/>
              </a:rPr>
              <a:t>We help our clients consider various ways the future might unfold and what they need to do now to anticipate and shape it.</a:t>
            </a:r>
          </a:p>
          <a:p>
            <a:pPr>
              <a:spcBef>
                <a:spcPts val="600"/>
              </a:spcBef>
              <a:spcAft>
                <a:spcPts val="1200"/>
              </a:spcAft>
            </a:pPr>
            <a:r>
              <a:rPr lang="en-US" dirty="0">
                <a:solidFill>
                  <a:schemeClr val="tx1">
                    <a:lumMod val="75000"/>
                  </a:schemeClr>
                </a:solidFill>
                <a:latin typeface="Calibri" charset="0"/>
              </a:rPr>
              <a:t>Our foresight methods deliver potent new business opportunities, more robust strategies, and wiser decisions. </a:t>
            </a:r>
            <a:endParaRPr lang="en-US" dirty="0" smtClean="0">
              <a:solidFill>
                <a:schemeClr val="tx1">
                  <a:lumMod val="75000"/>
                </a:schemeClr>
              </a:solidFill>
              <a:latin typeface="Calibri" charset="0"/>
            </a:endParaRPr>
          </a:p>
          <a:p>
            <a:pPr>
              <a:spcBef>
                <a:spcPts val="600"/>
              </a:spcBef>
              <a:spcAft>
                <a:spcPts val="1200"/>
              </a:spcAft>
            </a:pPr>
            <a:r>
              <a:rPr lang="en-US" dirty="0" smtClean="0">
                <a:solidFill>
                  <a:schemeClr val="tx1">
                    <a:lumMod val="75000"/>
                  </a:schemeClr>
                </a:solidFill>
                <a:latin typeface="Calibri" charset="0"/>
              </a:rPr>
              <a:t>And </a:t>
            </a:r>
            <a:r>
              <a:rPr lang="en-US" dirty="0">
                <a:solidFill>
                  <a:schemeClr val="tx1">
                    <a:lumMod val="75000"/>
                  </a:schemeClr>
                </a:solidFill>
                <a:latin typeface="Calibri" charset="0"/>
              </a:rPr>
              <a:t>our recurring engagements testify to our </a:t>
            </a:r>
            <a:r>
              <a:rPr lang="en-US" dirty="0" smtClean="0">
                <a:solidFill>
                  <a:schemeClr val="tx1">
                    <a:lumMod val="75000"/>
                  </a:schemeClr>
                </a:solidFill>
                <a:latin typeface="Calibri" charset="0"/>
              </a:rPr>
              <a:t>success at </a:t>
            </a:r>
            <a:r>
              <a:rPr lang="en-US" dirty="0">
                <a:solidFill>
                  <a:schemeClr val="tx1">
                    <a:lumMod val="75000"/>
                  </a:schemeClr>
                </a:solidFill>
                <a:latin typeface="Calibri" charset="0"/>
              </a:rPr>
              <a:t>making knowledge about the future relevant and valuable for our clients—Fortune 500 companies, government agencies, and large nonprofits. </a:t>
            </a:r>
          </a:p>
        </p:txBody>
      </p:sp>
      <p:sp>
        <p:nvSpPr>
          <p:cNvPr id="4" name="Slide Number Placeholder 3"/>
          <p:cNvSpPr>
            <a:spLocks noGrp="1"/>
          </p:cNvSpPr>
          <p:nvPr>
            <p:ph type="sldNum" sz="quarter" idx="12"/>
          </p:nvPr>
        </p:nvSpPr>
        <p:spPr/>
        <p:txBody>
          <a:bodyPr/>
          <a:lstStyle/>
          <a:p>
            <a:fld id="{A2676A01-0C1A-304F-A053-759DE085FDF3}" type="slidenum">
              <a:rPr lang="en-US" smtClean="0"/>
              <a:pPr/>
              <a:t>2</a:t>
            </a:fld>
            <a:endParaRPr lang="en-US" dirty="0"/>
          </a:p>
        </p:txBody>
      </p:sp>
      <p:graphicFrame>
        <p:nvGraphicFramePr>
          <p:cNvPr id="10" name="Content Placeholder 9"/>
          <p:cNvGraphicFramePr>
            <a:graphicFrameLocks noGrp="1"/>
          </p:cNvGraphicFramePr>
          <p:nvPr>
            <p:ph sz="quarter" idx="13"/>
            <p:extLst>
              <p:ext uri="{D42A27DB-BD31-4B8C-83A1-F6EECF244321}">
                <p14:modId xmlns:p14="http://schemas.microsoft.com/office/powerpoint/2010/main" xmlns="" val="1986064427"/>
              </p:ext>
            </p:extLst>
          </p:nvPr>
        </p:nvGraphicFramePr>
        <p:xfrm>
          <a:off x="5245100" y="607371"/>
          <a:ext cx="3213100" cy="5717229"/>
        </p:xfrm>
        <a:graphic>
          <a:graphicData uri="http://schemas.openxmlformats.org/drawingml/2006/table">
            <a:tbl>
              <a:tblPr firstRow="1" bandRow="1">
                <a:tableStyleId>{5C22544A-7EE6-4342-B048-85BDC9FD1C3A}</a:tableStyleId>
              </a:tblPr>
              <a:tblGrid>
                <a:gridCol w="3213100"/>
              </a:tblGrid>
              <a:tr h="350381">
                <a:tc>
                  <a:txBody>
                    <a:bodyPr/>
                    <a:lstStyle/>
                    <a:p>
                      <a:pPr algn="ctr"/>
                      <a:r>
                        <a:rPr lang="en-US" sz="1800" b="0" i="1" dirty="0" smtClean="0">
                          <a:solidFill>
                            <a:schemeClr val="tx2"/>
                          </a:solidFill>
                        </a:rPr>
                        <a:t>What sets us apart?</a:t>
                      </a:r>
                      <a:endParaRPr lang="en-US" sz="1800" b="0" i="1" dirty="0">
                        <a:solidFill>
                          <a:schemeClr val="tx2"/>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AB83"/>
                    </a:solidFill>
                  </a:tcPr>
                </a:tc>
              </a:tr>
              <a:tr h="204389">
                <a:tc>
                  <a:txBody>
                    <a:bodyPr/>
                    <a:lstStyle/>
                    <a:p>
                      <a:endParaRPr lang="en-US" sz="8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r>
              <a:tr h="4833309">
                <a:tc>
                  <a:txBody>
                    <a:bodyPr/>
                    <a:lstStyle/>
                    <a:p>
                      <a:pPr marL="346075" indent="-230188" hangingPunct="1">
                        <a:lnSpc>
                          <a:spcPct val="100000"/>
                        </a:lnSpc>
                        <a:spcBef>
                          <a:spcPts val="1200"/>
                        </a:spcBef>
                        <a:spcAft>
                          <a:spcPts val="600"/>
                        </a:spcAft>
                        <a:buClr>
                          <a:srgbClr val="2459A0"/>
                        </a:buClr>
                        <a:buFont typeface="Arial"/>
                        <a:buChar char="•"/>
                        <a:defRPr/>
                      </a:pPr>
                      <a:endParaRPr lang="en-US" sz="400" dirty="0" smtClean="0">
                        <a:solidFill>
                          <a:schemeClr val="tx1"/>
                        </a:solidFill>
                        <a:latin typeface="Calibri" charset="0"/>
                        <a:cs typeface="Arial" charset="0"/>
                      </a:endParaRPr>
                    </a:p>
                    <a:p>
                      <a:pPr marL="346075" indent="-230188" hangingPunct="1">
                        <a:lnSpc>
                          <a:spcPct val="100000"/>
                        </a:lnSpc>
                        <a:spcBef>
                          <a:spcPts val="0"/>
                        </a:spcBef>
                        <a:spcAft>
                          <a:spcPts val="600"/>
                        </a:spcAft>
                        <a:buClr>
                          <a:srgbClr val="2459A0"/>
                        </a:buClr>
                        <a:buFont typeface="Arial"/>
                        <a:buChar char="•"/>
                        <a:defRPr/>
                      </a:pPr>
                      <a:r>
                        <a:rPr lang="en-US" sz="1600" dirty="0" smtClean="0">
                          <a:solidFill>
                            <a:schemeClr val="tx1">
                              <a:lumMod val="75000"/>
                            </a:schemeClr>
                          </a:solidFill>
                          <a:latin typeface="Calibri" charset="0"/>
                          <a:cs typeface="Arial" charset="0"/>
                        </a:rPr>
                        <a:t>We </a:t>
                      </a:r>
                      <a:r>
                        <a:rPr lang="en-US" sz="1600" b="1" dirty="0" smtClean="0">
                          <a:solidFill>
                            <a:schemeClr val="tx1">
                              <a:lumMod val="75000"/>
                            </a:schemeClr>
                          </a:solidFill>
                          <a:latin typeface="Calibri" charset="0"/>
                          <a:cs typeface="Arial" charset="0"/>
                        </a:rPr>
                        <a:t>customize our services</a:t>
                      </a:r>
                      <a:r>
                        <a:rPr lang="en-US" sz="1600" dirty="0" smtClean="0">
                          <a:solidFill>
                            <a:schemeClr val="tx1">
                              <a:lumMod val="75000"/>
                            </a:schemeClr>
                          </a:solidFill>
                          <a:latin typeface="Calibri" charset="0"/>
                          <a:cs typeface="Arial" charset="0"/>
                        </a:rPr>
                        <a:t> to the needs of the client. We don’t sell canned processes.</a:t>
                      </a:r>
                    </a:p>
                    <a:p>
                      <a:pPr marL="346075" indent="-230188" hangingPunct="1">
                        <a:lnSpc>
                          <a:spcPct val="100000"/>
                        </a:lnSpc>
                        <a:spcBef>
                          <a:spcPts val="0"/>
                        </a:spcBef>
                        <a:spcAft>
                          <a:spcPts val="600"/>
                        </a:spcAft>
                        <a:buClr>
                          <a:srgbClr val="2459A0"/>
                        </a:buClr>
                        <a:buFont typeface="Arial"/>
                        <a:buChar char="•"/>
                        <a:defRPr/>
                      </a:pPr>
                      <a:r>
                        <a:rPr lang="en-US" sz="1600" dirty="0" smtClean="0">
                          <a:solidFill>
                            <a:schemeClr val="tx1">
                              <a:lumMod val="75000"/>
                            </a:schemeClr>
                          </a:solidFill>
                          <a:latin typeface="Calibri" charset="0"/>
                          <a:cs typeface="Arial" charset="0"/>
                        </a:rPr>
                        <a:t>We are </a:t>
                      </a:r>
                      <a:r>
                        <a:rPr lang="en-US" sz="1600" b="1" dirty="0" smtClean="0">
                          <a:solidFill>
                            <a:schemeClr val="tx1">
                              <a:lumMod val="75000"/>
                            </a:schemeClr>
                          </a:solidFill>
                          <a:latin typeface="Calibri" charset="0"/>
                          <a:cs typeface="Arial" charset="0"/>
                        </a:rPr>
                        <a:t>responsive and nimble</a:t>
                      </a:r>
                      <a:r>
                        <a:rPr lang="en-US" sz="1600" dirty="0" smtClean="0">
                          <a:solidFill>
                            <a:schemeClr val="tx1">
                              <a:lumMod val="75000"/>
                            </a:schemeClr>
                          </a:solidFill>
                          <a:latin typeface="Calibri" charset="0"/>
                          <a:cs typeface="Arial" charset="0"/>
                        </a:rPr>
                        <a:t>. We work closely with our clients throughout each engagement.</a:t>
                      </a:r>
                    </a:p>
                    <a:p>
                      <a:pPr marL="346075" indent="-230188" hangingPunct="1">
                        <a:lnSpc>
                          <a:spcPct val="100000"/>
                        </a:lnSpc>
                        <a:spcBef>
                          <a:spcPts val="0"/>
                        </a:spcBef>
                        <a:spcAft>
                          <a:spcPts val="600"/>
                        </a:spcAft>
                        <a:buClr>
                          <a:srgbClr val="2459A0"/>
                        </a:buClr>
                        <a:buFont typeface="Arial"/>
                        <a:buChar char="•"/>
                        <a:defRPr/>
                      </a:pPr>
                      <a:r>
                        <a:rPr lang="en-US" sz="1600" dirty="0" smtClean="0">
                          <a:solidFill>
                            <a:schemeClr val="tx1">
                              <a:lumMod val="75000"/>
                            </a:schemeClr>
                          </a:solidFill>
                          <a:latin typeface="Calibri" charset="0"/>
                          <a:cs typeface="Arial" charset="0"/>
                        </a:rPr>
                        <a:t>Helping our clients see the </a:t>
                      </a:r>
                      <a:r>
                        <a:rPr lang="en-US" sz="1600" b="1" dirty="0" smtClean="0">
                          <a:solidFill>
                            <a:schemeClr val="tx1">
                              <a:lumMod val="75000"/>
                            </a:schemeClr>
                          </a:solidFill>
                          <a:latin typeface="Calibri" charset="0"/>
                          <a:cs typeface="Arial" charset="0"/>
                        </a:rPr>
                        <a:t>business implications </a:t>
                      </a:r>
                      <a:r>
                        <a:rPr lang="en-US" sz="1600" dirty="0" smtClean="0">
                          <a:solidFill>
                            <a:schemeClr val="tx1">
                              <a:lumMod val="75000"/>
                            </a:schemeClr>
                          </a:solidFill>
                          <a:latin typeface="Calibri" charset="0"/>
                          <a:cs typeface="Arial" charset="0"/>
                        </a:rPr>
                        <a:t>of our work together—especially in light</a:t>
                      </a:r>
                      <a:r>
                        <a:rPr lang="en-US" sz="1600" baseline="0" dirty="0" smtClean="0">
                          <a:solidFill>
                            <a:schemeClr val="tx1">
                              <a:lumMod val="75000"/>
                            </a:schemeClr>
                          </a:solidFill>
                          <a:latin typeface="Calibri" charset="0"/>
                          <a:cs typeface="Arial" charset="0"/>
                        </a:rPr>
                        <a:t> </a:t>
                      </a:r>
                      <a:r>
                        <a:rPr lang="en-US" sz="1600" dirty="0" smtClean="0">
                          <a:solidFill>
                            <a:schemeClr val="tx1">
                              <a:lumMod val="75000"/>
                            </a:schemeClr>
                          </a:solidFill>
                          <a:latin typeface="Calibri" charset="0"/>
                          <a:cs typeface="Arial" charset="0"/>
                        </a:rPr>
                        <a:t>of their unique circumstances—is the end goal of every project. </a:t>
                      </a:r>
                    </a:p>
                    <a:p>
                      <a:pPr marL="346075" indent="-230188" hangingPunct="1">
                        <a:lnSpc>
                          <a:spcPct val="100000"/>
                        </a:lnSpc>
                        <a:spcBef>
                          <a:spcPts val="0"/>
                        </a:spcBef>
                        <a:spcAft>
                          <a:spcPts val="600"/>
                        </a:spcAft>
                        <a:buClr>
                          <a:srgbClr val="2459A0"/>
                        </a:buClr>
                        <a:buFont typeface="Arial"/>
                        <a:buChar char="•"/>
                        <a:defRPr/>
                      </a:pPr>
                      <a:r>
                        <a:rPr lang="en-US" sz="1600" dirty="0" smtClean="0">
                          <a:solidFill>
                            <a:schemeClr val="tx1">
                              <a:lumMod val="75000"/>
                            </a:schemeClr>
                          </a:solidFill>
                          <a:latin typeface="Calibri" charset="0"/>
                          <a:cs typeface="Arial" charset="0"/>
                        </a:rPr>
                        <a:t>We provide a team of </a:t>
                      </a:r>
                      <a:r>
                        <a:rPr lang="en-US" sz="1600" b="1" dirty="0" smtClean="0">
                          <a:solidFill>
                            <a:schemeClr val="tx1">
                              <a:lumMod val="75000"/>
                            </a:schemeClr>
                          </a:solidFill>
                          <a:latin typeface="Calibri" charset="0"/>
                          <a:cs typeface="Arial" charset="0"/>
                        </a:rPr>
                        <a:t>seasoned foresight professionals </a:t>
                      </a:r>
                      <a:r>
                        <a:rPr lang="en-US" sz="1600" dirty="0" smtClean="0">
                          <a:solidFill>
                            <a:schemeClr val="tx1">
                              <a:lumMod val="75000"/>
                            </a:schemeClr>
                          </a:solidFill>
                          <a:latin typeface="Calibri" charset="0"/>
                          <a:cs typeface="Arial" charset="0"/>
                        </a:rPr>
                        <a:t>with a range of viewpoints and experience.</a:t>
                      </a:r>
                    </a:p>
                    <a:p>
                      <a:pPr marL="346075" indent="-230188" hangingPunct="1">
                        <a:lnSpc>
                          <a:spcPct val="100000"/>
                        </a:lnSpc>
                        <a:spcBef>
                          <a:spcPts val="0"/>
                        </a:spcBef>
                        <a:spcAft>
                          <a:spcPts val="1200"/>
                        </a:spcAft>
                        <a:buClr>
                          <a:srgbClr val="2459A0"/>
                        </a:buClr>
                        <a:buFont typeface="Arial"/>
                        <a:buChar char="•"/>
                        <a:defRPr/>
                      </a:pPr>
                      <a:r>
                        <a:rPr lang="en-US" sz="1600" dirty="0" smtClean="0">
                          <a:solidFill>
                            <a:schemeClr val="tx1">
                              <a:lumMod val="75000"/>
                            </a:schemeClr>
                          </a:solidFill>
                          <a:latin typeface="Calibri" charset="0"/>
                          <a:cs typeface="Arial" charset="0"/>
                        </a:rPr>
                        <a:t>We offer </a:t>
                      </a:r>
                      <a:r>
                        <a:rPr lang="en-US" sz="1600" b="1" dirty="0" smtClean="0">
                          <a:solidFill>
                            <a:schemeClr val="tx1">
                              <a:lumMod val="75000"/>
                            </a:schemeClr>
                          </a:solidFill>
                          <a:latin typeface="Calibri" charset="0"/>
                          <a:cs typeface="Arial" charset="0"/>
                        </a:rPr>
                        <a:t>excellent value</a:t>
                      </a:r>
                      <a:r>
                        <a:rPr lang="en-US" sz="1600" dirty="0" smtClean="0">
                          <a:solidFill>
                            <a:schemeClr val="tx1">
                              <a:lumMod val="75000"/>
                            </a:schemeClr>
                          </a:solidFill>
                          <a:latin typeface="Calibri" charset="0"/>
                          <a:cs typeface="Arial" charset="0"/>
                        </a:rPr>
                        <a:t>.</a:t>
                      </a:r>
                    </a:p>
                  </a:txBody>
                  <a:tcPr>
                    <a:lnL w="12700" cap="flat" cmpd="sng" algn="ctr">
                      <a:solidFill>
                        <a:srgbClr val="FFFFFF"/>
                      </a:solidFill>
                      <a:prstDash val="lgDash"/>
                      <a:round/>
                      <a:headEnd type="none" w="med" len="med"/>
                      <a:tailEnd type="none" w="med" len="med"/>
                    </a:lnL>
                    <a:lnR w="12700" cap="flat" cmpd="sng" algn="ctr">
                      <a:solidFill>
                        <a:srgbClr val="FFFFFF"/>
                      </a:solidFill>
                      <a:prstDash val="lg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r>
              <a:tr h="291984">
                <a:tc>
                  <a:txBody>
                    <a:bodyPr/>
                    <a:lstStyle/>
                    <a:p>
                      <a:endParaRPr lang="en-US" sz="1400" dirty="0"/>
                    </a:p>
                  </a:txBody>
                  <a:tcPr>
                    <a:lnL w="12700" cap="flat" cmpd="sng" algn="ctr">
                      <a:solidFill>
                        <a:srgbClr val="FFFFFF"/>
                      </a:solidFill>
                      <a:prstDash val="lgDash"/>
                      <a:round/>
                      <a:headEnd type="none" w="med" len="med"/>
                      <a:tailEnd type="none" w="med" len="med"/>
                    </a:lnL>
                    <a:lnR w="12700" cap="flat" cmpd="sng" algn="ctr">
                      <a:solidFill>
                        <a:srgbClr val="FFFFFF"/>
                      </a:solidFill>
                      <a:prstDash val="lg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FFFFFF"/>
                      </a:solidFill>
                      <a:prstDash val="lgDash"/>
                      <a:round/>
                      <a:headEnd type="none" w="med" len="med"/>
                      <a:tailEnd type="none" w="med" len="med"/>
                    </a:lnB>
                    <a:noFill/>
                  </a:tcPr>
                </a:tc>
              </a:tr>
            </a:tbl>
          </a:graphicData>
        </a:graphic>
      </p:graphicFrame>
      <p:sp>
        <p:nvSpPr>
          <p:cNvPr id="11" name="TextBox 10"/>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spTree>
    <p:extLst>
      <p:ext uri="{BB962C8B-B14F-4D97-AF65-F5344CB8AC3E}">
        <p14:creationId xmlns:p14="http://schemas.microsoft.com/office/powerpoint/2010/main" xmlns="" val="1570808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help our clients </a:t>
            </a:r>
            <a:r>
              <a:rPr lang="en-US" i="1" dirty="0" smtClean="0"/>
              <a:t>see what’s possible</a:t>
            </a:r>
            <a:r>
              <a:rPr lang="en-US" dirty="0" smtClean="0"/>
              <a:t>.</a:t>
            </a:r>
            <a:endParaRPr lang="en-US" i="1" strike="sngStrike" dirty="0"/>
          </a:p>
        </p:txBody>
      </p:sp>
      <p:sp>
        <p:nvSpPr>
          <p:cNvPr id="3" name="Content Placeholder 2"/>
          <p:cNvSpPr>
            <a:spLocks noGrp="1"/>
          </p:cNvSpPr>
          <p:nvPr>
            <p:ph idx="1"/>
          </p:nvPr>
        </p:nvSpPr>
        <p:spPr>
          <a:xfrm>
            <a:off x="687682" y="1609586"/>
            <a:ext cx="8297332" cy="3841052"/>
          </a:xfrm>
        </p:spPr>
        <p:txBody>
          <a:bodyPr wrap="square">
            <a:spAutoFit/>
          </a:bodyPr>
          <a:lstStyle/>
          <a:p>
            <a:r>
              <a:rPr lang="en-US" dirty="0" smtClean="0">
                <a:solidFill>
                  <a:schemeClr val="tx1">
                    <a:lumMod val="75000"/>
                  </a:schemeClr>
                </a:solidFill>
              </a:rPr>
              <a:t>We </a:t>
            </a:r>
            <a:r>
              <a:rPr lang="en-US" dirty="0">
                <a:solidFill>
                  <a:schemeClr val="tx1">
                    <a:lumMod val="75000"/>
                  </a:schemeClr>
                </a:solidFill>
              </a:rPr>
              <a:t>have found that despite a rich diversity of project scales and client interests, our clients usually face a common problem: </a:t>
            </a:r>
            <a:r>
              <a:rPr lang="en-US" b="1" i="1" dirty="0" smtClean="0">
                <a:solidFill>
                  <a:schemeClr val="tx1">
                    <a:lumMod val="75000"/>
                  </a:schemeClr>
                </a:solidFill>
              </a:rPr>
              <a:t>how </a:t>
            </a:r>
            <a:r>
              <a:rPr lang="en-US" b="1" i="1" dirty="0">
                <a:solidFill>
                  <a:schemeClr val="tx1">
                    <a:lumMod val="75000"/>
                  </a:schemeClr>
                </a:solidFill>
              </a:rPr>
              <a:t>to understand and act in the face of an uncertain and complex future.</a:t>
            </a:r>
          </a:p>
          <a:p>
            <a:pPr marL="228600" indent="-228600">
              <a:spcBef>
                <a:spcPts val="600"/>
              </a:spcBef>
              <a:buClr>
                <a:srgbClr val="2459A0"/>
              </a:buClr>
              <a:buFont typeface="Arial"/>
              <a:buChar char="•"/>
            </a:pPr>
            <a:r>
              <a:rPr lang="en-US" dirty="0" smtClean="0">
                <a:solidFill>
                  <a:schemeClr val="tx1">
                    <a:lumMod val="75000"/>
                  </a:schemeClr>
                </a:solidFill>
              </a:rPr>
              <a:t>Our practiced approach </a:t>
            </a:r>
            <a:r>
              <a:rPr lang="en-US" dirty="0">
                <a:solidFill>
                  <a:schemeClr val="tx1">
                    <a:lumMod val="75000"/>
                  </a:schemeClr>
                </a:solidFill>
              </a:rPr>
              <a:t>to </a:t>
            </a:r>
            <a:r>
              <a:rPr lang="en-US" dirty="0" smtClean="0">
                <a:solidFill>
                  <a:schemeClr val="tx1">
                    <a:lumMod val="75000"/>
                  </a:schemeClr>
                </a:solidFill>
              </a:rPr>
              <a:t>foresight begins by </a:t>
            </a:r>
            <a:r>
              <a:rPr lang="en-US" b="1" i="1" dirty="0" smtClean="0">
                <a:solidFill>
                  <a:schemeClr val="tx1">
                    <a:lumMod val="75000"/>
                  </a:schemeClr>
                </a:solidFill>
              </a:rPr>
              <a:t>identifying and organizing the relevant forces </a:t>
            </a:r>
            <a:r>
              <a:rPr lang="en-US" b="1" i="1" dirty="0">
                <a:solidFill>
                  <a:schemeClr val="tx1">
                    <a:lumMod val="75000"/>
                  </a:schemeClr>
                </a:solidFill>
              </a:rPr>
              <a:t>of </a:t>
            </a:r>
            <a:r>
              <a:rPr lang="en-US" b="1" i="1" dirty="0" smtClean="0">
                <a:solidFill>
                  <a:schemeClr val="tx1">
                    <a:lumMod val="75000"/>
                  </a:schemeClr>
                </a:solidFill>
              </a:rPr>
              <a:t>change</a:t>
            </a:r>
            <a:r>
              <a:rPr lang="en-US" dirty="0" smtClean="0">
                <a:solidFill>
                  <a:schemeClr val="tx1">
                    <a:lumMod val="75000"/>
                  </a:schemeClr>
                </a:solidFill>
              </a:rPr>
              <a:t>—uncovering </a:t>
            </a:r>
            <a:r>
              <a:rPr lang="en-US" dirty="0">
                <a:solidFill>
                  <a:schemeClr val="tx1">
                    <a:lumMod val="75000"/>
                  </a:schemeClr>
                </a:solidFill>
              </a:rPr>
              <a:t>and codifying the drivers, trends, and emerging innovations that are likely to influence the future. </a:t>
            </a:r>
            <a:endParaRPr lang="en-US" dirty="0" smtClean="0">
              <a:solidFill>
                <a:schemeClr val="tx1">
                  <a:lumMod val="75000"/>
                </a:schemeClr>
              </a:solidFill>
            </a:endParaRPr>
          </a:p>
          <a:p>
            <a:pPr marL="228600" indent="-228600">
              <a:buClr>
                <a:srgbClr val="2459A0"/>
              </a:buClr>
              <a:buFont typeface="Arial"/>
              <a:buChar char="•"/>
            </a:pPr>
            <a:r>
              <a:rPr lang="en-US" dirty="0" smtClean="0">
                <a:solidFill>
                  <a:schemeClr val="tx1">
                    <a:lumMod val="75000"/>
                  </a:schemeClr>
                </a:solidFill>
              </a:rPr>
              <a:t>This </a:t>
            </a:r>
            <a:r>
              <a:rPr lang="en-US" dirty="0">
                <a:solidFill>
                  <a:schemeClr val="tx1">
                    <a:lumMod val="75000"/>
                  </a:schemeClr>
                </a:solidFill>
              </a:rPr>
              <a:t>process brings comprehensible order to the elements of </a:t>
            </a:r>
            <a:r>
              <a:rPr lang="en-US" dirty="0" smtClean="0">
                <a:solidFill>
                  <a:schemeClr val="tx1">
                    <a:lumMod val="75000"/>
                  </a:schemeClr>
                </a:solidFill>
              </a:rPr>
              <a:t>change—enabling </a:t>
            </a:r>
            <a:r>
              <a:rPr lang="en-US" dirty="0">
                <a:solidFill>
                  <a:schemeClr val="tx1">
                    <a:lumMod val="75000"/>
                  </a:schemeClr>
                </a:solidFill>
              </a:rPr>
              <a:t>us to synthesize </a:t>
            </a:r>
            <a:r>
              <a:rPr lang="en-US" dirty="0" smtClean="0">
                <a:solidFill>
                  <a:schemeClr val="tx1">
                    <a:lumMod val="75000"/>
                  </a:schemeClr>
                </a:solidFill>
              </a:rPr>
              <a:t>broad </a:t>
            </a:r>
            <a:r>
              <a:rPr lang="en-US" dirty="0">
                <a:solidFill>
                  <a:schemeClr val="tx1">
                    <a:lumMod val="75000"/>
                  </a:schemeClr>
                </a:solidFill>
              </a:rPr>
              <a:t>and complex </a:t>
            </a:r>
            <a:r>
              <a:rPr lang="en-US" dirty="0" smtClean="0">
                <a:solidFill>
                  <a:schemeClr val="tx1">
                    <a:lumMod val="75000"/>
                  </a:schemeClr>
                </a:solidFill>
              </a:rPr>
              <a:t>operating environments into </a:t>
            </a:r>
            <a:r>
              <a:rPr lang="en-US" dirty="0">
                <a:solidFill>
                  <a:schemeClr val="tx1">
                    <a:lumMod val="75000"/>
                  </a:schemeClr>
                </a:solidFill>
              </a:rPr>
              <a:t>a manageable </a:t>
            </a:r>
            <a:r>
              <a:rPr lang="en-US" b="1" i="1" dirty="0">
                <a:solidFill>
                  <a:schemeClr val="tx1">
                    <a:lumMod val="75000"/>
                  </a:schemeClr>
                </a:solidFill>
              </a:rPr>
              <a:t>intellectual </a:t>
            </a:r>
            <a:r>
              <a:rPr lang="en-US" b="1" i="1" dirty="0" smtClean="0">
                <a:solidFill>
                  <a:schemeClr val="tx1">
                    <a:lumMod val="75000"/>
                  </a:schemeClr>
                </a:solidFill>
              </a:rPr>
              <a:t>framework tailored to our clients’ unique needs</a:t>
            </a:r>
            <a:r>
              <a:rPr lang="en-US" dirty="0" smtClean="0">
                <a:solidFill>
                  <a:schemeClr val="tx1">
                    <a:lumMod val="75000"/>
                  </a:schemeClr>
                </a:solidFill>
              </a:rPr>
              <a:t>—allowing them to more deeply understand their present, what’s changing it, and what they need to do to shape their preferred future.</a:t>
            </a:r>
          </a:p>
          <a:p>
            <a:pPr marL="228600" indent="-228600">
              <a:spcAft>
                <a:spcPts val="600"/>
              </a:spcAft>
              <a:buClr>
                <a:srgbClr val="2459A0"/>
              </a:buClr>
              <a:buFont typeface="Arial"/>
              <a:buChar char="•"/>
            </a:pPr>
            <a:r>
              <a:rPr lang="en-US" dirty="0" smtClean="0">
                <a:solidFill>
                  <a:schemeClr val="tx1">
                    <a:lumMod val="75000"/>
                  </a:schemeClr>
                </a:solidFill>
              </a:rPr>
              <a:t>We </a:t>
            </a:r>
            <a:r>
              <a:rPr lang="en-US" dirty="0">
                <a:solidFill>
                  <a:schemeClr val="tx1">
                    <a:lumMod val="75000"/>
                  </a:schemeClr>
                </a:solidFill>
              </a:rPr>
              <a:t>provide </a:t>
            </a:r>
            <a:r>
              <a:rPr lang="en-US" b="1" i="1" dirty="0">
                <a:solidFill>
                  <a:schemeClr val="tx1">
                    <a:lumMod val="75000"/>
                  </a:schemeClr>
                </a:solidFill>
              </a:rPr>
              <a:t>concepts </a:t>
            </a:r>
            <a:r>
              <a:rPr lang="en-US" dirty="0">
                <a:solidFill>
                  <a:schemeClr val="tx1">
                    <a:lumMod val="75000"/>
                  </a:schemeClr>
                </a:solidFill>
              </a:rPr>
              <a:t>that our clients can use as a way to organize their thoughts about the future, and a </a:t>
            </a:r>
            <a:r>
              <a:rPr lang="en-US" b="1" i="1" dirty="0">
                <a:solidFill>
                  <a:schemeClr val="tx1">
                    <a:lumMod val="75000"/>
                  </a:schemeClr>
                </a:solidFill>
              </a:rPr>
              <a:t>vocabulary </a:t>
            </a:r>
            <a:r>
              <a:rPr lang="en-US" dirty="0">
                <a:solidFill>
                  <a:schemeClr val="tx1">
                    <a:lumMod val="75000"/>
                  </a:schemeClr>
                </a:solidFill>
              </a:rPr>
              <a:t>they can deploy for implementing future </a:t>
            </a:r>
            <a:r>
              <a:rPr lang="en-US" dirty="0" smtClean="0">
                <a:solidFill>
                  <a:schemeClr val="tx1">
                    <a:lumMod val="75000"/>
                  </a:schemeClr>
                </a:solidFill>
              </a:rPr>
              <a:t>strategy. </a:t>
            </a:r>
            <a:endParaRPr lang="en-US" dirty="0" smtClean="0">
              <a:solidFill>
                <a:schemeClr val="accent6"/>
              </a:solidFill>
            </a:endParaRPr>
          </a:p>
          <a:p>
            <a:r>
              <a:rPr lang="en-US" dirty="0" smtClean="0">
                <a:solidFill>
                  <a:schemeClr val="tx1">
                    <a:lumMod val="75000"/>
                  </a:schemeClr>
                </a:solidFill>
              </a:rPr>
              <a:t>Through this holistic yet targeted approach, we help expand our clients’ capacity to </a:t>
            </a:r>
            <a:r>
              <a:rPr lang="en-US" b="1" i="1" dirty="0">
                <a:solidFill>
                  <a:schemeClr val="tx1">
                    <a:lumMod val="75000"/>
                  </a:schemeClr>
                </a:solidFill>
              </a:rPr>
              <a:t>see what's possible.</a:t>
            </a:r>
            <a:endParaRPr lang="en-US" dirty="0">
              <a:solidFill>
                <a:schemeClr val="tx1">
                  <a:lumMod val="75000"/>
                </a:schemeClr>
              </a:solidFill>
            </a:endParaRPr>
          </a:p>
        </p:txBody>
      </p:sp>
      <p:sp>
        <p:nvSpPr>
          <p:cNvPr id="4" name="Slide Number Placeholder 3"/>
          <p:cNvSpPr>
            <a:spLocks noGrp="1"/>
          </p:cNvSpPr>
          <p:nvPr>
            <p:ph type="sldNum" sz="quarter" idx="12"/>
          </p:nvPr>
        </p:nvSpPr>
        <p:spPr/>
        <p:txBody>
          <a:bodyPr/>
          <a:lstStyle/>
          <a:p>
            <a:fld id="{A2676A01-0C1A-304F-A053-759DE085FDF3}" type="slidenum">
              <a:rPr lang="en-US" smtClean="0"/>
              <a:pPr/>
              <a:t>3</a:t>
            </a:fld>
            <a:endParaRPr lang="en-US" dirty="0"/>
          </a:p>
        </p:txBody>
      </p:sp>
      <p:sp>
        <p:nvSpPr>
          <p:cNvPr id="43" name="TextBox 42"/>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spTree>
    <p:extLst>
      <p:ext uri="{BB962C8B-B14F-4D97-AF65-F5344CB8AC3E}">
        <p14:creationId xmlns:p14="http://schemas.microsoft.com/office/powerpoint/2010/main" xmlns="" val="120260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foresight?</a:t>
            </a:r>
            <a:endParaRPr lang="en-US" dirty="0"/>
          </a:p>
        </p:txBody>
      </p:sp>
      <p:sp>
        <p:nvSpPr>
          <p:cNvPr id="6" name="Content Placeholder 5"/>
          <p:cNvSpPr>
            <a:spLocks noGrp="1"/>
          </p:cNvSpPr>
          <p:nvPr>
            <p:ph idx="1"/>
          </p:nvPr>
        </p:nvSpPr>
        <p:spPr>
          <a:xfrm>
            <a:off x="694267" y="1589284"/>
            <a:ext cx="4839304" cy="3903132"/>
          </a:xfrm>
        </p:spPr>
        <p:txBody>
          <a:bodyPr>
            <a:noAutofit/>
          </a:bodyPr>
          <a:lstStyle/>
          <a:p>
            <a:pPr marL="228600" indent="-228600">
              <a:spcBef>
                <a:spcPts val="600"/>
              </a:spcBef>
              <a:buClr>
                <a:srgbClr val="2459A0"/>
              </a:buClr>
              <a:buFont typeface="Arial"/>
              <a:buChar char="•"/>
            </a:pPr>
            <a:r>
              <a:rPr lang="en-US" dirty="0">
                <a:solidFill>
                  <a:schemeClr val="tx1">
                    <a:lumMod val="75000"/>
                  </a:schemeClr>
                </a:solidFill>
                <a:latin typeface="Calibri" pitchFamily="34" charset="0"/>
              </a:rPr>
              <a:t>The first thing to know about futurists is that we are </a:t>
            </a:r>
            <a:r>
              <a:rPr lang="en-US" b="1" dirty="0">
                <a:solidFill>
                  <a:schemeClr val="tx1">
                    <a:lumMod val="75000"/>
                  </a:schemeClr>
                </a:solidFill>
                <a:latin typeface="Calibri" pitchFamily="34" charset="0"/>
              </a:rPr>
              <a:t>not predicting the future</a:t>
            </a:r>
            <a:r>
              <a:rPr lang="en-US" dirty="0">
                <a:solidFill>
                  <a:schemeClr val="tx1">
                    <a:lumMod val="75000"/>
                  </a:schemeClr>
                </a:solidFill>
                <a:latin typeface="Calibri" pitchFamily="34" charset="0"/>
              </a:rPr>
              <a:t>—the future does not exist as a single </a:t>
            </a:r>
            <a:r>
              <a:rPr lang="en-US" dirty="0" smtClean="0">
                <a:solidFill>
                  <a:schemeClr val="tx1">
                    <a:lumMod val="75000"/>
                  </a:schemeClr>
                </a:solidFill>
                <a:latin typeface="Calibri" pitchFamily="34" charset="0"/>
              </a:rPr>
              <a:t>outcome.</a:t>
            </a:r>
          </a:p>
          <a:p>
            <a:pPr marL="228600" indent="-228600">
              <a:spcBef>
                <a:spcPts val="600"/>
              </a:spcBef>
              <a:buClr>
                <a:srgbClr val="2459A0"/>
              </a:buClr>
              <a:buFont typeface="Arial"/>
              <a:buChar char="•"/>
            </a:pPr>
            <a:r>
              <a:rPr lang="en-US" dirty="0" smtClean="0">
                <a:solidFill>
                  <a:schemeClr val="tx1">
                    <a:lumMod val="75000"/>
                  </a:schemeClr>
                </a:solidFill>
                <a:latin typeface="Calibri" pitchFamily="34" charset="0"/>
              </a:rPr>
              <a:t>Rather</a:t>
            </a:r>
            <a:r>
              <a:rPr lang="en-US" dirty="0">
                <a:solidFill>
                  <a:schemeClr val="tx1">
                    <a:lumMod val="75000"/>
                  </a:schemeClr>
                </a:solidFill>
                <a:latin typeface="Calibri" pitchFamily="34" charset="0"/>
              </a:rPr>
              <a:t>, we help our clients</a:t>
            </a:r>
            <a:r>
              <a:rPr lang="en-US" b="1" dirty="0">
                <a:solidFill>
                  <a:schemeClr val="tx1">
                    <a:lumMod val="75000"/>
                  </a:schemeClr>
                </a:solidFill>
                <a:latin typeface="Calibri" pitchFamily="34" charset="0"/>
              </a:rPr>
              <a:t> understand the forces of change</a:t>
            </a:r>
            <a:r>
              <a:rPr lang="en-US" dirty="0">
                <a:solidFill>
                  <a:schemeClr val="tx1">
                    <a:lumMod val="75000"/>
                  </a:schemeClr>
                </a:solidFill>
                <a:latin typeface="Calibri" pitchFamily="34" charset="0"/>
              </a:rPr>
              <a:t> that are active today—social, economic, technological, </a:t>
            </a:r>
            <a:r>
              <a:rPr lang="en-US" dirty="0" smtClean="0">
                <a:solidFill>
                  <a:schemeClr val="tx1">
                    <a:lumMod val="75000"/>
                  </a:schemeClr>
                </a:solidFill>
                <a:latin typeface="Calibri" pitchFamily="34" charset="0"/>
              </a:rPr>
              <a:t>etc.; what </a:t>
            </a:r>
            <a:r>
              <a:rPr lang="en-US" dirty="0">
                <a:solidFill>
                  <a:schemeClr val="tx1">
                    <a:lumMod val="75000"/>
                  </a:schemeClr>
                </a:solidFill>
                <a:latin typeface="Calibri" pitchFamily="34" charset="0"/>
              </a:rPr>
              <a:t>is driving </a:t>
            </a:r>
            <a:r>
              <a:rPr lang="en-US" dirty="0" smtClean="0">
                <a:solidFill>
                  <a:schemeClr val="tx1">
                    <a:lumMod val="75000"/>
                  </a:schemeClr>
                </a:solidFill>
                <a:latin typeface="Calibri" pitchFamily="34" charset="0"/>
              </a:rPr>
              <a:t>these changes, </a:t>
            </a:r>
            <a:r>
              <a:rPr lang="en-US" dirty="0">
                <a:solidFill>
                  <a:schemeClr val="tx1">
                    <a:lumMod val="75000"/>
                  </a:schemeClr>
                </a:solidFill>
                <a:latin typeface="Calibri" pitchFamily="34" charset="0"/>
              </a:rPr>
              <a:t>and how </a:t>
            </a:r>
            <a:r>
              <a:rPr lang="en-US" dirty="0" smtClean="0">
                <a:solidFill>
                  <a:schemeClr val="tx1">
                    <a:lumMod val="75000"/>
                  </a:schemeClr>
                </a:solidFill>
                <a:latin typeface="Calibri" pitchFamily="34" charset="0"/>
              </a:rPr>
              <a:t>they will </a:t>
            </a:r>
            <a:r>
              <a:rPr lang="en-US" dirty="0">
                <a:solidFill>
                  <a:schemeClr val="tx1">
                    <a:lumMod val="75000"/>
                  </a:schemeClr>
                </a:solidFill>
                <a:latin typeface="Calibri" pitchFamily="34" charset="0"/>
              </a:rPr>
              <a:t>play out over a defined period of </a:t>
            </a:r>
            <a:r>
              <a:rPr lang="en-US" dirty="0" smtClean="0">
                <a:solidFill>
                  <a:schemeClr val="tx1">
                    <a:lumMod val="75000"/>
                  </a:schemeClr>
                </a:solidFill>
                <a:latin typeface="Calibri" pitchFamily="34" charset="0"/>
              </a:rPr>
              <a:t>time.</a:t>
            </a:r>
          </a:p>
          <a:p>
            <a:pPr marL="228600" indent="-228600">
              <a:spcBef>
                <a:spcPts val="600"/>
              </a:spcBef>
              <a:buClr>
                <a:srgbClr val="2459A0"/>
              </a:buClr>
              <a:buFont typeface="Arial"/>
              <a:buChar char="•"/>
            </a:pPr>
            <a:r>
              <a:rPr lang="en-US" dirty="0" smtClean="0">
                <a:solidFill>
                  <a:schemeClr val="tx1">
                    <a:lumMod val="75000"/>
                  </a:schemeClr>
                </a:solidFill>
                <a:latin typeface="Calibri" pitchFamily="34" charset="0"/>
              </a:rPr>
              <a:t>We </a:t>
            </a:r>
            <a:r>
              <a:rPr lang="en-US" dirty="0">
                <a:solidFill>
                  <a:schemeClr val="tx1">
                    <a:lumMod val="75000"/>
                  </a:schemeClr>
                </a:solidFill>
                <a:latin typeface="Calibri" pitchFamily="34" charset="0"/>
              </a:rPr>
              <a:t>work with our clients to </a:t>
            </a:r>
            <a:r>
              <a:rPr lang="en-US" b="1" dirty="0">
                <a:solidFill>
                  <a:schemeClr val="tx1">
                    <a:lumMod val="75000"/>
                  </a:schemeClr>
                </a:solidFill>
                <a:latin typeface="Calibri" pitchFamily="34" charset="0"/>
              </a:rPr>
              <a:t>explore a range of futures</a:t>
            </a:r>
            <a:r>
              <a:rPr lang="en-US" dirty="0">
                <a:solidFill>
                  <a:schemeClr val="tx1">
                    <a:lumMod val="75000"/>
                  </a:schemeClr>
                </a:solidFill>
                <a:latin typeface="Calibri" pitchFamily="34" charset="0"/>
              </a:rPr>
              <a:t>, from wildly improbably to </a:t>
            </a:r>
            <a:r>
              <a:rPr lang="en-US" dirty="0" smtClean="0">
                <a:solidFill>
                  <a:schemeClr val="tx1">
                    <a:lumMod val="75000"/>
                  </a:schemeClr>
                </a:solidFill>
                <a:latin typeface="Calibri" pitchFamily="34" charset="0"/>
              </a:rPr>
              <a:t>extremely </a:t>
            </a:r>
            <a:r>
              <a:rPr lang="en-US" dirty="0">
                <a:solidFill>
                  <a:schemeClr val="tx1">
                    <a:lumMod val="75000"/>
                  </a:schemeClr>
                </a:solidFill>
                <a:latin typeface="Calibri" pitchFamily="34" charset="0"/>
              </a:rPr>
              <a:t>conventional, so </a:t>
            </a:r>
            <a:r>
              <a:rPr lang="en-US" dirty="0" smtClean="0">
                <a:solidFill>
                  <a:schemeClr val="tx1">
                    <a:lumMod val="75000"/>
                  </a:schemeClr>
                </a:solidFill>
                <a:latin typeface="Calibri" pitchFamily="34" charset="0"/>
              </a:rPr>
              <a:t>they </a:t>
            </a:r>
            <a:r>
              <a:rPr lang="en-US" dirty="0">
                <a:solidFill>
                  <a:schemeClr val="tx1">
                    <a:lumMod val="75000"/>
                  </a:schemeClr>
                </a:solidFill>
                <a:latin typeface="Calibri" pitchFamily="34" charset="0"/>
              </a:rPr>
              <a:t>can have a better understanding of the challenges and </a:t>
            </a:r>
            <a:r>
              <a:rPr lang="en-US" dirty="0" smtClean="0">
                <a:solidFill>
                  <a:schemeClr val="tx1">
                    <a:lumMod val="75000"/>
                  </a:schemeClr>
                </a:solidFill>
                <a:latin typeface="Calibri" pitchFamily="34" charset="0"/>
              </a:rPr>
              <a:t>opportunities</a:t>
            </a:r>
          </a:p>
          <a:p>
            <a:pPr marL="228600" indent="-228600">
              <a:spcBef>
                <a:spcPts val="600"/>
              </a:spcBef>
              <a:buClr>
                <a:srgbClr val="2459A0"/>
              </a:buClr>
              <a:buFont typeface="Arial"/>
              <a:buChar char="•"/>
            </a:pPr>
            <a:r>
              <a:rPr lang="en-US" dirty="0" smtClean="0">
                <a:solidFill>
                  <a:schemeClr val="tx1">
                    <a:lumMod val="75000"/>
                  </a:schemeClr>
                </a:solidFill>
                <a:latin typeface="Calibri" pitchFamily="34" charset="0"/>
              </a:rPr>
              <a:t>Result: our clients </a:t>
            </a:r>
            <a:r>
              <a:rPr lang="en-US" b="1" dirty="0" smtClean="0">
                <a:solidFill>
                  <a:schemeClr val="tx1">
                    <a:lumMod val="75000"/>
                  </a:schemeClr>
                </a:solidFill>
                <a:latin typeface="Calibri" pitchFamily="34" charset="0"/>
              </a:rPr>
              <a:t>gain advance </a:t>
            </a:r>
            <a:r>
              <a:rPr lang="en-US" b="1" dirty="0">
                <a:solidFill>
                  <a:schemeClr val="tx1">
                    <a:lumMod val="75000"/>
                  </a:schemeClr>
                </a:solidFill>
                <a:latin typeface="Calibri" pitchFamily="34" charset="0"/>
              </a:rPr>
              <a:t>warning </a:t>
            </a:r>
            <a:r>
              <a:rPr lang="en-US" dirty="0">
                <a:solidFill>
                  <a:schemeClr val="tx1">
                    <a:lumMod val="75000"/>
                  </a:schemeClr>
                </a:solidFill>
                <a:latin typeface="Calibri" pitchFamily="34" charset="0"/>
              </a:rPr>
              <a:t>that </a:t>
            </a:r>
            <a:r>
              <a:rPr lang="en-US" dirty="0" smtClean="0">
                <a:solidFill>
                  <a:schemeClr val="tx1">
                    <a:lumMod val="75000"/>
                  </a:schemeClr>
                </a:solidFill>
                <a:latin typeface="Calibri" pitchFamily="34" charset="0"/>
              </a:rPr>
              <a:t>enables them to </a:t>
            </a:r>
            <a:r>
              <a:rPr lang="en-US" dirty="0">
                <a:solidFill>
                  <a:schemeClr val="tx1">
                    <a:lumMod val="75000"/>
                  </a:schemeClr>
                </a:solidFill>
                <a:latin typeface="Calibri" pitchFamily="34" charset="0"/>
              </a:rPr>
              <a:t>seize opportunities and avoid </a:t>
            </a:r>
            <a:r>
              <a:rPr lang="en-US" dirty="0" smtClean="0">
                <a:solidFill>
                  <a:schemeClr val="tx1">
                    <a:lumMod val="75000"/>
                  </a:schemeClr>
                </a:solidFill>
                <a:latin typeface="Calibri" pitchFamily="34" charset="0"/>
              </a:rPr>
              <a:t>problems and threats</a:t>
            </a:r>
            <a:r>
              <a:rPr lang="en-US" dirty="0" smtClean="0">
                <a:solidFill>
                  <a:schemeClr val="tx1">
                    <a:lumMod val="75000"/>
                  </a:schemeClr>
                </a:solidFill>
                <a:latin typeface="Calibri" charset="0"/>
              </a:rPr>
              <a:t>. </a:t>
            </a:r>
          </a:p>
        </p:txBody>
      </p:sp>
      <p:sp>
        <p:nvSpPr>
          <p:cNvPr id="4" name="Slide Number Placeholder 3"/>
          <p:cNvSpPr>
            <a:spLocks noGrp="1"/>
          </p:cNvSpPr>
          <p:nvPr>
            <p:ph type="sldNum" sz="quarter" idx="12"/>
          </p:nvPr>
        </p:nvSpPr>
        <p:spPr/>
        <p:txBody>
          <a:bodyPr/>
          <a:lstStyle/>
          <a:p>
            <a:fld id="{A2676A01-0C1A-304F-A053-759DE085FDF3}" type="slidenum">
              <a:rPr lang="en-US" smtClean="0"/>
              <a:pPr/>
              <a:t>4</a:t>
            </a:fld>
            <a:endParaRPr lang="en-US" dirty="0"/>
          </a:p>
        </p:txBody>
      </p:sp>
      <p:grpSp>
        <p:nvGrpSpPr>
          <p:cNvPr id="12" name="Group 11"/>
          <p:cNvGrpSpPr/>
          <p:nvPr/>
        </p:nvGrpSpPr>
        <p:grpSpPr>
          <a:xfrm>
            <a:off x="5706994" y="1405048"/>
            <a:ext cx="3113744" cy="4087368"/>
            <a:chOff x="5706994" y="1405048"/>
            <a:chExt cx="3113744" cy="4087368"/>
          </a:xfrm>
        </p:grpSpPr>
        <p:pic>
          <p:nvPicPr>
            <p:cNvPr id="11" name="Picture 10" descr="Gypsy.jpg"/>
            <p:cNvPicPr>
              <a:picLocks noChangeAspect="1"/>
            </p:cNvPicPr>
            <p:nvPr/>
          </p:nvPicPr>
          <p:blipFill>
            <a:blip r:embed="rId2"/>
            <a:stretch>
              <a:fillRect/>
            </a:stretch>
          </p:blipFill>
          <p:spPr>
            <a:xfrm>
              <a:off x="5706994" y="1405048"/>
              <a:ext cx="3113744" cy="4087368"/>
            </a:xfrm>
            <a:prstGeom prst="rect">
              <a:avLst/>
            </a:prstGeom>
          </p:spPr>
        </p:pic>
        <p:grpSp>
          <p:nvGrpSpPr>
            <p:cNvPr id="8" name="Group 7"/>
            <p:cNvGrpSpPr/>
            <p:nvPr/>
          </p:nvGrpSpPr>
          <p:grpSpPr>
            <a:xfrm>
              <a:off x="5706994" y="1968132"/>
              <a:ext cx="3017714" cy="2840467"/>
              <a:chOff x="5033183" y="4485672"/>
              <a:chExt cx="2086717" cy="2086717"/>
            </a:xfrm>
          </p:grpSpPr>
          <p:sp>
            <p:nvSpPr>
              <p:cNvPr id="9" name="Donut 8"/>
              <p:cNvSpPr/>
              <p:nvPr/>
            </p:nvSpPr>
            <p:spPr>
              <a:xfrm>
                <a:off x="5033183" y="4485672"/>
                <a:ext cx="2086717" cy="2086717"/>
              </a:xfrm>
              <a:prstGeom prst="donut">
                <a:avLst>
                  <a:gd name="adj" fmla="val 2749"/>
                </a:avLst>
              </a:prstGeom>
              <a:solidFill>
                <a:schemeClr val="accent6">
                  <a:alpha val="80000"/>
                </a:schemeClr>
              </a:solidFill>
              <a:ln>
                <a:solidFill>
                  <a:schemeClr val="accent6">
                    <a:alpha val="74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Arrow Connector 9"/>
              <p:cNvCxnSpPr/>
              <p:nvPr/>
            </p:nvCxnSpPr>
            <p:spPr>
              <a:xfrm>
                <a:off x="5342998" y="4834766"/>
                <a:ext cx="1532820" cy="1317545"/>
              </a:xfrm>
              <a:prstGeom prst="straightConnector1">
                <a:avLst/>
              </a:prstGeom>
              <a:ln w="101600" cmpd="sng">
                <a:solidFill>
                  <a:schemeClr val="accent6">
                    <a:alpha val="74000"/>
                  </a:schemeClr>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xmlns="" val="157080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Why foresight?</a:t>
            </a:r>
            <a:endParaRPr lang="en-US" dirty="0">
              <a:solidFill>
                <a:schemeClr val="bg1"/>
              </a:solidFill>
            </a:endParaRPr>
          </a:p>
        </p:txBody>
      </p:sp>
      <p:sp>
        <p:nvSpPr>
          <p:cNvPr id="3" name="Content Placeholder 2"/>
          <p:cNvSpPr>
            <a:spLocks noGrp="1"/>
          </p:cNvSpPr>
          <p:nvPr>
            <p:ph idx="1"/>
          </p:nvPr>
        </p:nvSpPr>
        <p:spPr>
          <a:xfrm>
            <a:off x="694266" y="1584326"/>
            <a:ext cx="7763935" cy="3771899"/>
          </a:xfrm>
        </p:spPr>
        <p:txBody>
          <a:bodyPr>
            <a:normAutofit/>
          </a:bodyPr>
          <a:lstStyle/>
          <a:p>
            <a:pPr lvl="0" defTabSz="914400" eaLnBrk="0">
              <a:spcBef>
                <a:spcPts val="0"/>
              </a:spcBef>
              <a:spcAft>
                <a:spcPts val="600"/>
              </a:spcAft>
              <a:buClrTx/>
              <a:tabLst>
                <a:tab pos="723900" algn="l"/>
                <a:tab pos="1447800" algn="l"/>
                <a:tab pos="2171700" algn="l"/>
                <a:tab pos="2895600" algn="l"/>
                <a:tab pos="3619500" algn="l"/>
                <a:tab pos="4343400" algn="l"/>
              </a:tabLst>
              <a:defRPr/>
            </a:pPr>
            <a:r>
              <a:rPr lang="en-US" sz="1800" kern="0" dirty="0" smtClean="0">
                <a:solidFill>
                  <a:schemeClr val="tx1">
                    <a:lumMod val="75000"/>
                  </a:schemeClr>
                </a:solidFill>
                <a:latin typeface="Calibri" charset="0"/>
                <a:ea typeface="ＭＳ Ｐゴシック" charset="0"/>
                <a:cs typeface="Calibri" charset="0"/>
              </a:rPr>
              <a:t>Developing </a:t>
            </a:r>
            <a:r>
              <a:rPr lang="en-US" sz="1800" b="1" kern="0" dirty="0">
                <a:solidFill>
                  <a:schemeClr val="tx1">
                    <a:lumMod val="75000"/>
                  </a:schemeClr>
                </a:solidFill>
                <a:latin typeface="Calibri" charset="0"/>
                <a:ea typeface="ＭＳ Ｐゴシック" charset="0"/>
                <a:cs typeface="Calibri" charset="0"/>
              </a:rPr>
              <a:t>foresight</a:t>
            </a:r>
            <a:r>
              <a:rPr lang="en-US" sz="1800" kern="0" dirty="0">
                <a:solidFill>
                  <a:schemeClr val="tx1">
                    <a:lumMod val="75000"/>
                  </a:schemeClr>
                </a:solidFill>
                <a:latin typeface="Calibri" charset="0"/>
                <a:ea typeface="ＭＳ Ｐゴシック" charset="0"/>
                <a:cs typeface="Calibri" charset="0"/>
              </a:rPr>
              <a:t>—an</a:t>
            </a:r>
            <a:r>
              <a:rPr lang="en-US" sz="1800" kern="0" dirty="0" smtClean="0">
                <a:solidFill>
                  <a:schemeClr val="tx1">
                    <a:lumMod val="75000"/>
                  </a:schemeClr>
                </a:solidFill>
                <a:latin typeface="Calibri" charset="0"/>
                <a:ea typeface="ＭＳ Ｐゴシック" charset="0"/>
                <a:cs typeface="Calibri" charset="0"/>
              </a:rPr>
              <a:t> understanding of the possible ways the future may unfold—is a </a:t>
            </a:r>
            <a:r>
              <a:rPr lang="en-US" sz="1800" b="1" kern="0" dirty="0" smtClean="0">
                <a:solidFill>
                  <a:schemeClr val="tx1">
                    <a:lumMod val="75000"/>
                  </a:schemeClr>
                </a:solidFill>
                <a:latin typeface="Calibri" charset="0"/>
                <a:ea typeface="ＭＳ Ｐゴシック" charset="0"/>
                <a:cs typeface="Calibri" charset="0"/>
              </a:rPr>
              <a:t>valuable first step in both strategy and innovation</a:t>
            </a:r>
            <a:r>
              <a:rPr lang="en-US" sz="1800" kern="0" dirty="0" smtClean="0">
                <a:solidFill>
                  <a:schemeClr val="tx1">
                    <a:lumMod val="75000"/>
                  </a:schemeClr>
                </a:solidFill>
                <a:latin typeface="Calibri" charset="0"/>
                <a:ea typeface="ＭＳ Ｐゴシック" charset="0"/>
                <a:cs typeface="Calibri" charset="0"/>
              </a:rPr>
              <a:t>. </a:t>
            </a:r>
          </a:p>
          <a:p>
            <a:pPr marL="228600" indent="-228600" defTabSz="914400" eaLnBrk="0">
              <a:spcBef>
                <a:spcPts val="600"/>
              </a:spcBef>
              <a:buClr>
                <a:srgbClr val="2459A0"/>
              </a:buClr>
              <a:buFont typeface="Arial" charset="0"/>
              <a:buChar char="•"/>
              <a:tabLst>
                <a:tab pos="723900" algn="l"/>
                <a:tab pos="1447800" algn="l"/>
                <a:tab pos="2171700" algn="l"/>
                <a:tab pos="2895600" algn="l"/>
                <a:tab pos="3619500" algn="l"/>
                <a:tab pos="4343400" algn="l"/>
              </a:tabLst>
              <a:defRPr/>
            </a:pPr>
            <a:r>
              <a:rPr lang="en-US" sz="1800" kern="0" dirty="0" smtClean="0">
                <a:solidFill>
                  <a:schemeClr val="tx1">
                    <a:lumMod val="75000"/>
                  </a:schemeClr>
                </a:solidFill>
                <a:latin typeface="Calibri" charset="0"/>
                <a:ea typeface="ＭＳ Ｐゴシック" charset="0"/>
                <a:cs typeface="Calibri" charset="0"/>
              </a:rPr>
              <a:t>Futurists </a:t>
            </a:r>
            <a:r>
              <a:rPr lang="en-US" sz="1800" kern="0" dirty="0">
                <a:solidFill>
                  <a:schemeClr val="tx1">
                    <a:lumMod val="75000"/>
                  </a:schemeClr>
                </a:solidFill>
                <a:latin typeface="Calibri" charset="0"/>
                <a:ea typeface="ＭＳ Ｐゴシック" charset="0"/>
                <a:cs typeface="Calibri" charset="0"/>
              </a:rPr>
              <a:t>explore </a:t>
            </a:r>
            <a:r>
              <a:rPr lang="en-US" sz="1800" kern="0" dirty="0" smtClean="0">
                <a:solidFill>
                  <a:schemeClr val="tx1">
                    <a:lumMod val="75000"/>
                  </a:schemeClr>
                </a:solidFill>
                <a:latin typeface="Calibri" charset="0"/>
                <a:ea typeface="ＭＳ Ｐゴシック" charset="0"/>
                <a:cs typeface="Calibri" charset="0"/>
              </a:rPr>
              <a:t>broadly—providing </a:t>
            </a:r>
            <a:r>
              <a:rPr lang="en-US" sz="1800" kern="0" dirty="0">
                <a:solidFill>
                  <a:schemeClr val="tx1">
                    <a:lumMod val="75000"/>
                  </a:schemeClr>
                </a:solidFill>
                <a:latin typeface="Calibri" charset="0"/>
                <a:ea typeface="ＭＳ Ｐゴシック" charset="0"/>
                <a:cs typeface="Calibri" charset="0"/>
              </a:rPr>
              <a:t>peripheral vision and synthesizing information from disparate areas. Futurists go beyond what people are thinking… to </a:t>
            </a:r>
            <a:r>
              <a:rPr lang="en-US" sz="1800" kern="0" dirty="0" smtClean="0">
                <a:solidFill>
                  <a:schemeClr val="tx1">
                    <a:lumMod val="75000"/>
                  </a:schemeClr>
                </a:solidFill>
                <a:latin typeface="Calibri" charset="0"/>
                <a:ea typeface="ＭＳ Ｐゴシック" charset="0"/>
                <a:cs typeface="Calibri" charset="0"/>
              </a:rPr>
              <a:t>the factors </a:t>
            </a:r>
            <a:r>
              <a:rPr lang="en-US" sz="1800" kern="0" dirty="0">
                <a:solidFill>
                  <a:schemeClr val="tx1">
                    <a:lumMod val="75000"/>
                  </a:schemeClr>
                </a:solidFill>
                <a:latin typeface="Calibri" charset="0"/>
                <a:ea typeface="ＭＳ Ｐゴシック" charset="0"/>
                <a:cs typeface="Calibri" charset="0"/>
              </a:rPr>
              <a:t>that may change their thinking.</a:t>
            </a:r>
          </a:p>
          <a:p>
            <a:pPr marL="228600" indent="-228600" defTabSz="914400" eaLnBrk="0">
              <a:spcBef>
                <a:spcPts val="600"/>
              </a:spcBef>
              <a:buClr>
                <a:srgbClr val="2459A0"/>
              </a:buClr>
              <a:buFont typeface="Arial" charset="0"/>
              <a:buChar char="•"/>
              <a:tabLst>
                <a:tab pos="723900" algn="l"/>
                <a:tab pos="1447800" algn="l"/>
                <a:tab pos="2171700" algn="l"/>
                <a:tab pos="2895600" algn="l"/>
                <a:tab pos="3619500" algn="l"/>
                <a:tab pos="4343400" algn="l"/>
              </a:tabLst>
              <a:defRPr/>
            </a:pPr>
            <a:r>
              <a:rPr lang="en-US" sz="1800" kern="0" dirty="0">
                <a:solidFill>
                  <a:schemeClr val="tx1">
                    <a:lumMod val="75000"/>
                  </a:schemeClr>
                </a:solidFill>
                <a:latin typeface="Calibri" charset="0"/>
                <a:ea typeface="ＭＳ Ｐゴシック" charset="0"/>
                <a:cs typeface="Calibri" charset="0"/>
              </a:rPr>
              <a:t>Foresight-infused strategy is more informed and proactive. </a:t>
            </a:r>
          </a:p>
          <a:p>
            <a:pPr marL="228600" indent="-228600" defTabSz="914400" eaLnBrk="0">
              <a:spcBef>
                <a:spcPts val="600"/>
              </a:spcBef>
              <a:buClr>
                <a:srgbClr val="2459A0"/>
              </a:buClr>
              <a:buFont typeface="Arial" charset="0"/>
              <a:buChar char="•"/>
              <a:tabLst>
                <a:tab pos="723900" algn="l"/>
                <a:tab pos="1447800" algn="l"/>
                <a:tab pos="2171700" algn="l"/>
                <a:tab pos="2895600" algn="l"/>
                <a:tab pos="3619500" algn="l"/>
                <a:tab pos="4343400" algn="l"/>
              </a:tabLst>
              <a:defRPr/>
            </a:pPr>
            <a:r>
              <a:rPr lang="en-US" sz="1800" kern="0" dirty="0">
                <a:solidFill>
                  <a:schemeClr val="tx1">
                    <a:lumMod val="75000"/>
                  </a:schemeClr>
                </a:solidFill>
                <a:latin typeface="Calibri" charset="0"/>
                <a:ea typeface="ＭＳ Ｐゴシック" charset="0"/>
                <a:cs typeface="Calibri" charset="0"/>
              </a:rPr>
              <a:t>Foresight can identify “white space” and potential new opportunities.</a:t>
            </a:r>
          </a:p>
          <a:p>
            <a:pPr marL="228600" indent="-228600" defTabSz="914400" eaLnBrk="0">
              <a:spcBef>
                <a:spcPts val="600"/>
              </a:spcBef>
              <a:buClr>
                <a:srgbClr val="2459A0"/>
              </a:buClr>
              <a:buFont typeface="Arial" charset="0"/>
              <a:buChar char="•"/>
              <a:tabLst>
                <a:tab pos="723900" algn="l"/>
                <a:tab pos="1447800" algn="l"/>
                <a:tab pos="2171700" algn="l"/>
                <a:tab pos="2895600" algn="l"/>
                <a:tab pos="3619500" algn="l"/>
                <a:tab pos="4343400" algn="l"/>
              </a:tabLst>
              <a:defRPr/>
            </a:pPr>
            <a:r>
              <a:rPr lang="en-US" sz="1800" kern="0" dirty="0">
                <a:solidFill>
                  <a:schemeClr val="tx1">
                    <a:lumMod val="75000"/>
                  </a:schemeClr>
                </a:solidFill>
                <a:latin typeface="Calibri" charset="0"/>
                <a:ea typeface="ＭＳ Ｐゴシック" charset="0"/>
                <a:cs typeface="Calibri" charset="0"/>
              </a:rPr>
              <a:t>Foresight is best developed as a collaborative process.</a:t>
            </a:r>
          </a:p>
          <a:p>
            <a:pPr marL="285750" indent="-285750"/>
            <a:endParaRPr lang="en-US" sz="2000" dirty="0">
              <a:solidFill>
                <a:schemeClr val="tx1">
                  <a:lumMod val="75000"/>
                </a:schemeClr>
              </a:solidFill>
            </a:endParaRPr>
          </a:p>
        </p:txBody>
      </p:sp>
      <p:sp>
        <p:nvSpPr>
          <p:cNvPr id="4" name="Slide Number Placeholder 3"/>
          <p:cNvSpPr>
            <a:spLocks noGrp="1"/>
          </p:cNvSpPr>
          <p:nvPr>
            <p:ph type="sldNum" sz="quarter" idx="12"/>
          </p:nvPr>
        </p:nvSpPr>
        <p:spPr/>
        <p:txBody>
          <a:bodyPr/>
          <a:lstStyle/>
          <a:p>
            <a:fld id="{A2676A01-0C1A-304F-A053-759DE085FDF3}" type="slidenum">
              <a:rPr lang="en-US" smtClean="0"/>
              <a:pPr/>
              <a:t>5</a:t>
            </a:fld>
            <a:endParaRPr lang="en-US" dirty="0"/>
          </a:p>
        </p:txBody>
      </p:sp>
    </p:spTree>
    <p:extLst>
      <p:ext uri="{BB962C8B-B14F-4D97-AF65-F5344CB8AC3E}">
        <p14:creationId xmlns:p14="http://schemas.microsoft.com/office/powerpoint/2010/main" xmlns="" val="4109325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a:t>Recent highlights from our team’s portfolio of foresight </a:t>
            </a:r>
            <a:r>
              <a:rPr lang="en-US" dirty="0" smtClean="0"/>
              <a:t>experience</a:t>
            </a:r>
            <a:endParaRPr lang="en-US" dirty="0"/>
          </a:p>
        </p:txBody>
      </p:sp>
      <p:sp>
        <p:nvSpPr>
          <p:cNvPr id="10" name="Content Placeholder 9"/>
          <p:cNvSpPr>
            <a:spLocks noGrp="1"/>
          </p:cNvSpPr>
          <p:nvPr>
            <p:ph idx="1"/>
          </p:nvPr>
        </p:nvSpPr>
        <p:spPr>
          <a:xfrm>
            <a:off x="694267" y="1778477"/>
            <a:ext cx="4754033" cy="4185762"/>
          </a:xfrm>
        </p:spPr>
        <p:txBody>
          <a:bodyPr wrap="square">
            <a:spAutoFit/>
          </a:bodyPr>
          <a:lstStyle/>
          <a:p>
            <a:pPr marL="231775" indent="-231775">
              <a:spcBef>
                <a:spcPts val="0"/>
              </a:spcBef>
              <a:spcAft>
                <a:spcPts val="600"/>
              </a:spcAft>
              <a:buClr>
                <a:srgbClr val="2459A0"/>
              </a:buClr>
              <a:buFont typeface="Arial"/>
              <a:buChar char="•"/>
              <a:defRPr/>
            </a:pPr>
            <a:r>
              <a:rPr lang="en-US" dirty="0">
                <a:solidFill>
                  <a:schemeClr val="tx1">
                    <a:lumMod val="75000"/>
                  </a:schemeClr>
                </a:solidFill>
                <a:latin typeface="Calibri" charset="0"/>
              </a:rPr>
              <a:t>A major report for the US Grains </a:t>
            </a:r>
            <a:r>
              <a:rPr lang="en-US" dirty="0" smtClean="0">
                <a:solidFill>
                  <a:schemeClr val="tx1">
                    <a:lumMod val="75000"/>
                  </a:schemeClr>
                </a:solidFill>
                <a:latin typeface="Calibri" charset="0"/>
              </a:rPr>
              <a:t>Council, </a:t>
            </a:r>
            <a:r>
              <a:rPr lang="en-US" i="1" dirty="0" smtClean="0">
                <a:solidFill>
                  <a:schemeClr val="tx1">
                    <a:lumMod val="75000"/>
                  </a:schemeClr>
                </a:solidFill>
                <a:latin typeface="Calibri" charset="0"/>
              </a:rPr>
              <a:t>Food2040,</a:t>
            </a:r>
            <a:r>
              <a:rPr lang="en-US" dirty="0" smtClean="0">
                <a:solidFill>
                  <a:schemeClr val="tx1">
                    <a:lumMod val="75000"/>
                  </a:schemeClr>
                </a:solidFill>
                <a:latin typeface="Calibri" charset="0"/>
              </a:rPr>
              <a:t> has been lauded for its insightful and provocative look at food </a:t>
            </a:r>
            <a:r>
              <a:rPr lang="en-US" dirty="0">
                <a:solidFill>
                  <a:schemeClr val="tx1">
                    <a:lumMod val="75000"/>
                  </a:schemeClr>
                </a:solidFill>
                <a:latin typeface="Calibri" charset="0"/>
              </a:rPr>
              <a:t>and agriculture </a:t>
            </a:r>
            <a:r>
              <a:rPr lang="en-US" dirty="0" smtClean="0">
                <a:solidFill>
                  <a:schemeClr val="tx1">
                    <a:lumMod val="75000"/>
                  </a:schemeClr>
                </a:solidFill>
                <a:latin typeface="Calibri" charset="0"/>
              </a:rPr>
              <a:t>futures in </a:t>
            </a:r>
            <a:r>
              <a:rPr lang="en-US" dirty="0">
                <a:solidFill>
                  <a:schemeClr val="tx1">
                    <a:lumMod val="75000"/>
                  </a:schemeClr>
                </a:solidFill>
                <a:latin typeface="Calibri" charset="0"/>
              </a:rPr>
              <a:t>major East Asian markets through 2040.</a:t>
            </a:r>
          </a:p>
          <a:p>
            <a:pPr marL="231775" indent="-231775">
              <a:spcBef>
                <a:spcPts val="0"/>
              </a:spcBef>
              <a:spcAft>
                <a:spcPts val="600"/>
              </a:spcAft>
              <a:buClr>
                <a:srgbClr val="2459A0"/>
              </a:buClr>
              <a:buFont typeface="Arial"/>
              <a:buChar char="•"/>
              <a:defRPr/>
            </a:pPr>
            <a:r>
              <a:rPr lang="en-US" dirty="0">
                <a:solidFill>
                  <a:schemeClr val="tx1">
                    <a:lumMod val="75000"/>
                  </a:schemeClr>
                </a:solidFill>
                <a:latin typeface="Calibri" charset="0"/>
              </a:rPr>
              <a:t>Multiple foresight and innovation projects for a Fortune 500 consumer products company yielded innovative product platforms currently being explored internally. In 2012 the client established a new business unit based in large part on our foresight work.</a:t>
            </a:r>
          </a:p>
          <a:p>
            <a:pPr marL="231775" indent="-231775">
              <a:spcBef>
                <a:spcPts val="0"/>
              </a:spcBef>
              <a:spcAft>
                <a:spcPts val="600"/>
              </a:spcAft>
              <a:buClr>
                <a:srgbClr val="2459A0"/>
              </a:buClr>
              <a:buFont typeface="Arial"/>
              <a:buChar char="•"/>
              <a:defRPr/>
            </a:pPr>
            <a:r>
              <a:rPr lang="en-US" dirty="0">
                <a:solidFill>
                  <a:schemeClr val="tx1">
                    <a:lumMod val="75000"/>
                  </a:schemeClr>
                </a:solidFill>
                <a:latin typeface="Calibri" charset="0"/>
              </a:rPr>
              <a:t>A </a:t>
            </a:r>
            <a:r>
              <a:rPr lang="en-US" dirty="0" smtClean="0">
                <a:solidFill>
                  <a:schemeClr val="tx1">
                    <a:lumMod val="75000"/>
                  </a:schemeClr>
                </a:solidFill>
                <a:latin typeface="Calibri" charset="0"/>
              </a:rPr>
              <a:t>“weak signals” </a:t>
            </a:r>
            <a:r>
              <a:rPr lang="en-US" dirty="0">
                <a:solidFill>
                  <a:schemeClr val="tx1">
                    <a:lumMod val="75000"/>
                  </a:schemeClr>
                </a:solidFill>
                <a:latin typeface="Calibri" charset="0"/>
              </a:rPr>
              <a:t>environmental scan and </a:t>
            </a:r>
            <a:r>
              <a:rPr lang="en-US" dirty="0" smtClean="0">
                <a:solidFill>
                  <a:schemeClr val="tx1">
                    <a:lumMod val="75000"/>
                  </a:schemeClr>
                </a:solidFill>
                <a:latin typeface="Calibri" charset="0"/>
              </a:rPr>
              <a:t>ensuing implications </a:t>
            </a:r>
            <a:r>
              <a:rPr lang="en-US" dirty="0">
                <a:solidFill>
                  <a:schemeClr val="tx1">
                    <a:lumMod val="75000"/>
                  </a:schemeClr>
                </a:solidFill>
                <a:latin typeface="Calibri" charset="0"/>
              </a:rPr>
              <a:t>wheel workshop helped the Industrial Research Institute identify how emerging and potential drivers of change could impact research and technology management across industry sectors. </a:t>
            </a:r>
          </a:p>
        </p:txBody>
      </p:sp>
      <p:sp>
        <p:nvSpPr>
          <p:cNvPr id="4" name="Slide Number Placeholder 3"/>
          <p:cNvSpPr>
            <a:spLocks noGrp="1"/>
          </p:cNvSpPr>
          <p:nvPr>
            <p:ph type="sldNum" sz="quarter" idx="12"/>
          </p:nvPr>
        </p:nvSpPr>
        <p:spPr/>
        <p:txBody>
          <a:bodyPr/>
          <a:lstStyle/>
          <a:p>
            <a:fld id="{A2676A01-0C1A-304F-A053-759DE085FDF3}" type="slidenum">
              <a:rPr lang="en-US" smtClean="0"/>
              <a:pPr/>
              <a:t>6</a:t>
            </a:fld>
            <a:endParaRPr lang="en-US" dirty="0"/>
          </a:p>
        </p:txBody>
      </p:sp>
      <p:sp>
        <p:nvSpPr>
          <p:cNvPr id="15" name="TextBox 14"/>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pic>
        <p:nvPicPr>
          <p:cNvPr id="11" name="Picture 10" descr="fotolia_63180599.jpg"/>
          <p:cNvPicPr>
            <a:picLocks noChangeAspect="1"/>
          </p:cNvPicPr>
          <p:nvPr/>
        </p:nvPicPr>
        <p:blipFill>
          <a:blip r:embed="rId2"/>
          <a:stretch>
            <a:fillRect/>
          </a:stretch>
        </p:blipFill>
        <p:spPr>
          <a:xfrm>
            <a:off x="5818522" y="1381657"/>
            <a:ext cx="3061165" cy="4582582"/>
          </a:xfrm>
          <a:prstGeom prst="rect">
            <a:avLst/>
          </a:prstGeom>
        </p:spPr>
      </p:pic>
    </p:spTree>
    <p:extLst>
      <p:ext uri="{BB962C8B-B14F-4D97-AF65-F5344CB8AC3E}">
        <p14:creationId xmlns:p14="http://schemas.microsoft.com/office/powerpoint/2010/main" xmlns="" val="844378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Foresight Alliance offers a full suite of </a:t>
            </a:r>
            <a:r>
              <a:rPr lang="en-US" dirty="0" smtClean="0"/>
              <a:t>services.</a:t>
            </a:r>
            <a:br>
              <a:rPr lang="en-US" dirty="0" smtClean="0"/>
            </a:br>
            <a:endParaRPr lang="en-US" dirty="0"/>
          </a:p>
        </p:txBody>
      </p:sp>
      <p:sp>
        <p:nvSpPr>
          <p:cNvPr id="4" name="Slide Number Placeholder 3"/>
          <p:cNvSpPr>
            <a:spLocks noGrp="1"/>
          </p:cNvSpPr>
          <p:nvPr>
            <p:ph type="sldNum" sz="quarter" idx="12"/>
          </p:nvPr>
        </p:nvSpPr>
        <p:spPr/>
        <p:txBody>
          <a:bodyPr/>
          <a:lstStyle/>
          <a:p>
            <a:fld id="{A2676A01-0C1A-304F-A053-759DE085FDF3}" type="slidenum">
              <a:rPr lang="en-US" smtClean="0"/>
              <a:pPr/>
              <a:t>7</a:t>
            </a:fld>
            <a:endParaRPr lang="en-US" dirty="0"/>
          </a:p>
        </p:txBody>
      </p:sp>
      <p:graphicFrame>
        <p:nvGraphicFramePr>
          <p:cNvPr id="36" name="Content Placeholder 9"/>
          <p:cNvGraphicFramePr>
            <a:graphicFrameLocks noGrp="1"/>
          </p:cNvGraphicFramePr>
          <p:nvPr>
            <p:ph sz="quarter" idx="4294967295"/>
            <p:extLst>
              <p:ext uri="{D42A27DB-BD31-4B8C-83A1-F6EECF244321}">
                <p14:modId xmlns:p14="http://schemas.microsoft.com/office/powerpoint/2010/main" xmlns="" val="3200655978"/>
              </p:ext>
            </p:extLst>
          </p:nvPr>
        </p:nvGraphicFramePr>
        <p:xfrm>
          <a:off x="504931" y="2071272"/>
          <a:ext cx="2349230" cy="2809240"/>
        </p:xfrm>
        <a:graphic>
          <a:graphicData uri="http://schemas.openxmlformats.org/drawingml/2006/table">
            <a:tbl>
              <a:tblPr firstRow="1" bandRow="1">
                <a:tableStyleId>{5C22544A-7EE6-4342-B048-85BDC9FD1C3A}</a:tableStyleId>
              </a:tblPr>
              <a:tblGrid>
                <a:gridCol w="2349230"/>
              </a:tblGrid>
              <a:tr h="370840">
                <a:tc>
                  <a:txBody>
                    <a:bodyPr/>
                    <a:lstStyle/>
                    <a:p>
                      <a:pPr algn="ctr"/>
                      <a:r>
                        <a:rPr lang="en-US" b="0" i="1" dirty="0" smtClean="0">
                          <a:solidFill>
                            <a:schemeClr val="tx2"/>
                          </a:solidFill>
                        </a:rPr>
                        <a:t>Research</a:t>
                      </a:r>
                      <a:endParaRPr lang="en-US" b="0" i="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CC736"/>
                    </a:solidFill>
                  </a:tcPr>
                </a:tc>
              </a:tr>
              <a:tr h="0">
                <a:tc>
                  <a:txBody>
                    <a:bodyPr/>
                    <a:lstStyle/>
                    <a:p>
                      <a:endParaRPr lang="en-US" sz="200" dirty="0"/>
                    </a:p>
                  </a:txBody>
                  <a:tcPr>
                    <a:lnL w="12700" cmpd="sng">
                      <a:noFill/>
                    </a:lnL>
                    <a:lnR w="12700" cmpd="sng">
                      <a:noFill/>
                    </a:lnR>
                    <a:lnT w="381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r>
              <a:tr h="370840">
                <a:tc>
                  <a:txBody>
                    <a:bodyPr/>
                    <a:lstStyle/>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Trend identification and monitoring</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Alternative futures and scenario development</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Exploration of adjacent market spaces</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Implications analysis</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Early warning and risk identification</a:t>
                      </a:r>
                    </a:p>
                  </a:txBody>
                  <a:tcPr>
                    <a:lnL w="12700" cap="flat" cmpd="sng" algn="ctr">
                      <a:solidFill>
                        <a:srgbClr val="FFFFFF"/>
                      </a:solidFill>
                      <a:prstDash val="lgDash"/>
                      <a:round/>
                      <a:headEnd type="none" w="med" len="med"/>
                      <a:tailEnd type="none" w="med" len="med"/>
                    </a:lnL>
                    <a:lnR w="12700" cap="flat" cmpd="sng" algn="ctr">
                      <a:solidFill>
                        <a:srgbClr val="FFFFFF"/>
                      </a:solidFill>
                      <a:prstDash val="lg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FFFFFF"/>
                      </a:solidFill>
                      <a:prstDash val="lgDash"/>
                      <a:round/>
                      <a:headEnd type="none" w="med" len="med"/>
                      <a:tailEnd type="none" w="med" len="med"/>
                    </a:lnB>
                    <a:noFill/>
                  </a:tcPr>
                </a:tc>
              </a:tr>
            </a:tbl>
          </a:graphicData>
        </a:graphic>
      </p:graphicFrame>
      <p:graphicFrame>
        <p:nvGraphicFramePr>
          <p:cNvPr id="37" name="Content Placeholder 9"/>
          <p:cNvGraphicFramePr>
            <a:graphicFrameLocks noGrp="1"/>
          </p:cNvGraphicFramePr>
          <p:nvPr>
            <p:ph sz="quarter" idx="4294967295"/>
            <p:extLst>
              <p:ext uri="{D42A27DB-BD31-4B8C-83A1-F6EECF244321}">
                <p14:modId xmlns:p14="http://schemas.microsoft.com/office/powerpoint/2010/main" xmlns="" val="1192035957"/>
              </p:ext>
            </p:extLst>
          </p:nvPr>
        </p:nvGraphicFramePr>
        <p:xfrm>
          <a:off x="3598571" y="1445927"/>
          <a:ext cx="3238655" cy="1376680"/>
        </p:xfrm>
        <a:graphic>
          <a:graphicData uri="http://schemas.openxmlformats.org/drawingml/2006/table">
            <a:tbl>
              <a:tblPr firstRow="1" bandRow="1">
                <a:tableStyleId>{5C22544A-7EE6-4342-B048-85BDC9FD1C3A}</a:tableStyleId>
              </a:tblPr>
              <a:tblGrid>
                <a:gridCol w="3238655"/>
              </a:tblGrid>
              <a:tr h="370840">
                <a:tc>
                  <a:txBody>
                    <a:bodyPr/>
                    <a:lstStyle/>
                    <a:p>
                      <a:pPr algn="ctr"/>
                      <a:r>
                        <a:rPr lang="en-US" b="0" i="1" dirty="0" smtClean="0">
                          <a:solidFill>
                            <a:srgbClr val="FFFFFF"/>
                          </a:solidFill>
                        </a:rPr>
                        <a:t>Innovation</a:t>
                      </a:r>
                      <a:endParaRPr lang="en-US" b="0" i="1"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B2227"/>
                    </a:solidFill>
                  </a:tcPr>
                </a:tc>
              </a:tr>
              <a:tr h="0">
                <a:tc>
                  <a:txBody>
                    <a:bodyPr/>
                    <a:lstStyle/>
                    <a:p>
                      <a:endParaRPr lang="en-US" sz="200" dirty="0"/>
                    </a:p>
                  </a:txBody>
                  <a:tcPr>
                    <a:lnL w="12700" cmpd="sng">
                      <a:noFill/>
                    </a:lnL>
                    <a:lnR w="12700" cmpd="sng">
                      <a:noFill/>
                    </a:lnR>
                    <a:lnT w="381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r>
              <a:tr h="370840">
                <a:tc>
                  <a:txBody>
                    <a:bodyPr/>
                    <a:lstStyle/>
                    <a:p>
                      <a:pPr marL="342900" indent="-227013">
                        <a:spcAft>
                          <a:spcPts val="600"/>
                        </a:spcAft>
                        <a:buClr>
                          <a:srgbClr val="2459A0"/>
                        </a:buClr>
                        <a:buFont typeface="Arial"/>
                        <a:buChar char="•"/>
                        <a:defRPr/>
                      </a:pPr>
                      <a:r>
                        <a:rPr lang="en-US" sz="1400" dirty="0" smtClean="0">
                          <a:solidFill>
                            <a:schemeClr val="tx1">
                              <a:lumMod val="75000"/>
                            </a:schemeClr>
                          </a:solidFill>
                          <a:latin typeface="+mn-lt"/>
                          <a:ea typeface="ＭＳ Ｐゴシック" charset="0"/>
                          <a:cs typeface="Calibri"/>
                        </a:rPr>
                        <a:t>Whitespace identification</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ea typeface="ＭＳ Ｐゴシック" charset="0"/>
                          <a:cs typeface="Calibri"/>
                        </a:rPr>
                        <a:t>Whitespace mapping </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ea typeface="ＭＳ Ｐゴシック" charset="0"/>
                          <a:cs typeface="Calibri"/>
                        </a:rPr>
                        <a:t>Foresight-inspired ideation</a:t>
                      </a:r>
                      <a:endParaRPr lang="en-US" sz="1400" dirty="0">
                        <a:solidFill>
                          <a:schemeClr val="tx1">
                            <a:lumMod val="75000"/>
                          </a:schemeClr>
                        </a:solidFill>
                        <a:latin typeface="+mn-lt"/>
                        <a:ea typeface="ＭＳ Ｐゴシック" charset="0"/>
                        <a:cs typeface="Calibri"/>
                      </a:endParaRPr>
                    </a:p>
                  </a:txBody>
                  <a:tcPr>
                    <a:lnL w="12700" cap="flat" cmpd="sng" algn="ctr">
                      <a:solidFill>
                        <a:srgbClr val="FFFFFF"/>
                      </a:solidFill>
                      <a:prstDash val="lgDash"/>
                      <a:round/>
                      <a:headEnd type="none" w="med" len="med"/>
                      <a:tailEnd type="none" w="med" len="med"/>
                    </a:lnL>
                    <a:lnR w="12700" cap="flat" cmpd="sng" algn="ctr">
                      <a:solidFill>
                        <a:srgbClr val="FFFFFF"/>
                      </a:solidFill>
                      <a:prstDash val="lg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FFFFFF"/>
                      </a:solidFill>
                      <a:prstDash val="lgDash"/>
                      <a:round/>
                      <a:headEnd type="none" w="med" len="med"/>
                      <a:tailEnd type="none" w="med" len="med"/>
                    </a:lnB>
                    <a:noFill/>
                  </a:tcPr>
                </a:tc>
              </a:tr>
            </a:tbl>
          </a:graphicData>
        </a:graphic>
      </p:graphicFrame>
      <p:graphicFrame>
        <p:nvGraphicFramePr>
          <p:cNvPr id="38" name="Content Placeholder 9"/>
          <p:cNvGraphicFramePr>
            <a:graphicFrameLocks noGrp="1"/>
          </p:cNvGraphicFramePr>
          <p:nvPr>
            <p:ph sz="quarter" idx="4294967295"/>
            <p:extLst>
              <p:ext uri="{D42A27DB-BD31-4B8C-83A1-F6EECF244321}">
                <p14:modId xmlns:p14="http://schemas.microsoft.com/office/powerpoint/2010/main" xmlns="" val="2381218463"/>
              </p:ext>
            </p:extLst>
          </p:nvPr>
        </p:nvGraphicFramePr>
        <p:xfrm>
          <a:off x="3598571" y="3068301"/>
          <a:ext cx="3242144" cy="2169160"/>
        </p:xfrm>
        <a:graphic>
          <a:graphicData uri="http://schemas.openxmlformats.org/drawingml/2006/table">
            <a:tbl>
              <a:tblPr firstRow="1" bandRow="1">
                <a:tableStyleId>{5C22544A-7EE6-4342-B048-85BDC9FD1C3A}</a:tableStyleId>
              </a:tblPr>
              <a:tblGrid>
                <a:gridCol w="3242144"/>
              </a:tblGrid>
              <a:tr h="370840">
                <a:tc>
                  <a:txBody>
                    <a:bodyPr/>
                    <a:lstStyle/>
                    <a:p>
                      <a:pPr algn="ctr"/>
                      <a:r>
                        <a:rPr lang="en-US" b="0" i="1" dirty="0" smtClean="0">
                          <a:solidFill>
                            <a:schemeClr val="tx2"/>
                          </a:solidFill>
                        </a:rPr>
                        <a:t>Strategy &amp; Visioning</a:t>
                      </a:r>
                      <a:endParaRPr lang="en-US" b="0" i="1" dirty="0">
                        <a:solidFill>
                          <a:schemeClr val="tx2"/>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69321"/>
                    </a:solidFill>
                  </a:tcPr>
                </a:tc>
              </a:tr>
              <a:tr h="0">
                <a:tc>
                  <a:txBody>
                    <a:bodyPr/>
                    <a:lstStyle/>
                    <a:p>
                      <a:endParaRPr lang="en-US" sz="200" dirty="0"/>
                    </a:p>
                  </a:txBody>
                  <a:tcPr>
                    <a:lnL w="12700" cmpd="sng">
                      <a:noFill/>
                    </a:lnL>
                    <a:lnR w="12700" cmpd="sng">
                      <a:noFill/>
                    </a:lnR>
                    <a:lnT w="381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r>
              <a:tr h="370840">
                <a:tc>
                  <a:txBody>
                    <a:bodyPr/>
                    <a:lstStyle/>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Linking foresight to operational strategy</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Uncovering hidden assumptions</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Decision support </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Visioning</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cs typeface="Calibri"/>
                        </a:rPr>
                        <a:t>Organizational change practice</a:t>
                      </a:r>
                      <a:endParaRPr lang="en-US" sz="1400" dirty="0">
                        <a:solidFill>
                          <a:schemeClr val="tx1">
                            <a:lumMod val="75000"/>
                          </a:schemeClr>
                        </a:solidFill>
                        <a:latin typeface="+mn-lt"/>
                        <a:cs typeface="Calibri"/>
                      </a:endParaRPr>
                    </a:p>
                  </a:txBody>
                  <a:tcPr>
                    <a:lnL w="12700" cap="flat" cmpd="sng" algn="ctr">
                      <a:solidFill>
                        <a:srgbClr val="FFFFFF"/>
                      </a:solidFill>
                      <a:prstDash val="lgDash"/>
                      <a:round/>
                      <a:headEnd type="none" w="med" len="med"/>
                      <a:tailEnd type="none" w="med" len="med"/>
                    </a:lnL>
                    <a:lnR w="12700" cap="flat" cmpd="sng" algn="ctr">
                      <a:solidFill>
                        <a:srgbClr val="FFFFFF"/>
                      </a:solidFill>
                      <a:prstDash val="lg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FFFFFF"/>
                      </a:solidFill>
                      <a:prstDash val="lgDash"/>
                      <a:round/>
                      <a:headEnd type="none" w="med" len="med"/>
                      <a:tailEnd type="none" w="med" len="med"/>
                    </a:lnB>
                    <a:noFill/>
                  </a:tcPr>
                </a:tc>
              </a:tr>
            </a:tbl>
          </a:graphicData>
        </a:graphic>
      </p:graphicFrame>
      <p:graphicFrame>
        <p:nvGraphicFramePr>
          <p:cNvPr id="39" name="Content Placeholder 9"/>
          <p:cNvGraphicFramePr>
            <a:graphicFrameLocks noGrp="1"/>
          </p:cNvGraphicFramePr>
          <p:nvPr>
            <p:ph sz="quarter" idx="4294967295"/>
            <p:extLst>
              <p:ext uri="{D42A27DB-BD31-4B8C-83A1-F6EECF244321}">
                <p14:modId xmlns:p14="http://schemas.microsoft.com/office/powerpoint/2010/main" xmlns="" val="208446412"/>
              </p:ext>
            </p:extLst>
          </p:nvPr>
        </p:nvGraphicFramePr>
        <p:xfrm>
          <a:off x="2507454" y="5398863"/>
          <a:ext cx="5345537" cy="1087120"/>
        </p:xfrm>
        <a:graphic>
          <a:graphicData uri="http://schemas.openxmlformats.org/drawingml/2006/table">
            <a:tbl>
              <a:tblPr firstRow="1" bandRow="1">
                <a:tableStyleId>{5C22544A-7EE6-4342-B048-85BDC9FD1C3A}</a:tableStyleId>
              </a:tblPr>
              <a:tblGrid>
                <a:gridCol w="5345537"/>
              </a:tblGrid>
              <a:tr h="370840">
                <a:tc>
                  <a:txBody>
                    <a:bodyPr/>
                    <a:lstStyle/>
                    <a:p>
                      <a:pPr algn="ctr"/>
                      <a:r>
                        <a:rPr lang="en-US" b="0" i="1" dirty="0" smtClean="0">
                          <a:solidFill>
                            <a:srgbClr val="FFFFFF"/>
                          </a:solidFill>
                        </a:rPr>
                        <a:t>Building Foresight Capacity</a:t>
                      </a:r>
                      <a:endParaRPr lang="en-US" b="0" i="1"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459A0"/>
                    </a:solidFill>
                  </a:tcPr>
                </a:tc>
              </a:tr>
              <a:tr h="0">
                <a:tc>
                  <a:txBody>
                    <a:bodyPr/>
                    <a:lstStyle/>
                    <a:p>
                      <a:endParaRPr lang="en-US" sz="200" dirty="0"/>
                    </a:p>
                  </a:txBody>
                  <a:tcPr>
                    <a:lnL w="12700" cmpd="sng">
                      <a:noFill/>
                    </a:lnL>
                    <a:lnR w="12700" cmpd="sng">
                      <a:noFill/>
                    </a:lnR>
                    <a:lnT w="38100" cmpd="sng">
                      <a:noFill/>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noFill/>
                  </a:tcPr>
                </a:tc>
              </a:tr>
              <a:tr h="370840">
                <a:tc>
                  <a:txBody>
                    <a:bodyPr/>
                    <a:lstStyle/>
                    <a:p>
                      <a:pPr marL="342900" indent="-227013">
                        <a:spcAft>
                          <a:spcPts val="600"/>
                        </a:spcAft>
                        <a:buClr>
                          <a:srgbClr val="2459A0"/>
                        </a:buClr>
                        <a:buFont typeface="Arial"/>
                        <a:buChar char="•"/>
                        <a:defRPr/>
                      </a:pPr>
                      <a:r>
                        <a:rPr lang="en-US" sz="1400" dirty="0" smtClean="0">
                          <a:solidFill>
                            <a:schemeClr val="tx1">
                              <a:lumMod val="75000"/>
                            </a:schemeClr>
                          </a:solidFill>
                          <a:latin typeface="+mn-lt"/>
                          <a:ea typeface="ＭＳ Ｐゴシック" charset="0"/>
                          <a:cs typeface="Calibri"/>
                        </a:rPr>
                        <a:t>Futures methodology training</a:t>
                      </a:r>
                    </a:p>
                    <a:p>
                      <a:pPr marL="342900" indent="-227013">
                        <a:spcAft>
                          <a:spcPts val="600"/>
                        </a:spcAft>
                        <a:buClr>
                          <a:srgbClr val="2459A0"/>
                        </a:buClr>
                        <a:buFont typeface="Arial"/>
                        <a:buChar char="•"/>
                        <a:defRPr/>
                      </a:pPr>
                      <a:r>
                        <a:rPr lang="en-US" sz="1400" dirty="0" smtClean="0">
                          <a:solidFill>
                            <a:schemeClr val="tx1">
                              <a:lumMod val="75000"/>
                            </a:schemeClr>
                          </a:solidFill>
                          <a:latin typeface="+mn-lt"/>
                          <a:ea typeface="ＭＳ Ｐゴシック" charset="0"/>
                          <a:cs typeface="Calibri"/>
                        </a:rPr>
                        <a:t>Foresight capabilities assessment, strategizing, and development</a:t>
                      </a:r>
                      <a:endParaRPr lang="en-US" sz="1400" dirty="0">
                        <a:solidFill>
                          <a:schemeClr val="tx1">
                            <a:lumMod val="75000"/>
                          </a:schemeClr>
                        </a:solidFill>
                        <a:latin typeface="+mn-lt"/>
                        <a:ea typeface="ＭＳ Ｐゴシック" charset="0"/>
                        <a:cs typeface="Calibri"/>
                      </a:endParaRPr>
                    </a:p>
                  </a:txBody>
                  <a:tcPr>
                    <a:lnL w="12700" cap="flat" cmpd="sng" algn="ctr">
                      <a:solidFill>
                        <a:srgbClr val="FFFFFF"/>
                      </a:solidFill>
                      <a:prstDash val="lgDash"/>
                      <a:round/>
                      <a:headEnd type="none" w="med" len="med"/>
                      <a:tailEnd type="none" w="med" len="med"/>
                    </a:lnL>
                    <a:lnR w="12700" cap="flat" cmpd="sng" algn="ctr">
                      <a:solidFill>
                        <a:srgbClr val="FFFFFF"/>
                      </a:solidFill>
                      <a:prstDash val="lgDash"/>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FFFFFF"/>
                      </a:solidFill>
                      <a:prstDash val="lgDash"/>
                      <a:round/>
                      <a:headEnd type="none" w="med" len="med"/>
                      <a:tailEnd type="none" w="med" len="med"/>
                    </a:lnB>
                    <a:noFill/>
                  </a:tcPr>
                </a:tc>
              </a:tr>
            </a:tbl>
          </a:graphicData>
        </a:graphic>
      </p:graphicFrame>
      <p:graphicFrame>
        <p:nvGraphicFramePr>
          <p:cNvPr id="40" name="Content Placeholder 9"/>
          <p:cNvGraphicFramePr>
            <a:graphicFrameLocks noGrp="1"/>
          </p:cNvGraphicFramePr>
          <p:nvPr>
            <p:ph sz="quarter" idx="4294967295"/>
            <p:extLst>
              <p:ext uri="{D42A27DB-BD31-4B8C-83A1-F6EECF244321}">
                <p14:modId xmlns:p14="http://schemas.microsoft.com/office/powerpoint/2010/main" xmlns="" val="2989273521"/>
              </p:ext>
            </p:extLst>
          </p:nvPr>
        </p:nvGraphicFramePr>
        <p:xfrm>
          <a:off x="7526431" y="3068301"/>
          <a:ext cx="1406143" cy="370840"/>
        </p:xfrm>
        <a:graphic>
          <a:graphicData uri="http://schemas.openxmlformats.org/drawingml/2006/table">
            <a:tbl>
              <a:tblPr firstRow="1" bandRow="1">
                <a:tableStyleId>{5C22544A-7EE6-4342-B048-85BDC9FD1C3A}</a:tableStyleId>
              </a:tblPr>
              <a:tblGrid>
                <a:gridCol w="1406143"/>
              </a:tblGrid>
              <a:tr h="370840">
                <a:tc>
                  <a:txBody>
                    <a:bodyPr/>
                    <a:lstStyle/>
                    <a:p>
                      <a:pPr algn="ctr"/>
                      <a:r>
                        <a:rPr lang="en-US" b="0" i="1" dirty="0" smtClean="0">
                          <a:solidFill>
                            <a:srgbClr val="FFFFFF"/>
                          </a:solidFill>
                        </a:rPr>
                        <a:t>Action</a:t>
                      </a:r>
                      <a:endParaRPr lang="en-US" b="0" i="1" dirty="0">
                        <a:solidFill>
                          <a:srgbClr val="FFFFFF"/>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AB83"/>
                    </a:solidFill>
                  </a:tcPr>
                </a:tc>
              </a:tr>
            </a:tbl>
          </a:graphicData>
        </a:graphic>
      </p:graphicFrame>
      <p:grpSp>
        <p:nvGrpSpPr>
          <p:cNvPr id="43" name="Group 42"/>
          <p:cNvGrpSpPr/>
          <p:nvPr/>
        </p:nvGrpSpPr>
        <p:grpSpPr>
          <a:xfrm rot="18893079">
            <a:off x="6995258" y="2327537"/>
            <a:ext cx="401911" cy="544308"/>
            <a:chOff x="7228222" y="3615271"/>
            <a:chExt cx="588647" cy="797204"/>
          </a:xfrm>
        </p:grpSpPr>
        <p:sp>
          <p:nvSpPr>
            <p:cNvPr id="41" name="Rectangle 40"/>
            <p:cNvSpPr/>
            <p:nvPr/>
          </p:nvSpPr>
          <p:spPr>
            <a:xfrm>
              <a:off x="7468571" y="3615271"/>
              <a:ext cx="109728" cy="630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Isosceles Triangle 41"/>
            <p:cNvSpPr/>
            <p:nvPr/>
          </p:nvSpPr>
          <p:spPr>
            <a:xfrm flipV="1">
              <a:off x="7228222" y="4099300"/>
              <a:ext cx="588647" cy="313175"/>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rot="13667354">
            <a:off x="7017685" y="3641697"/>
            <a:ext cx="401911" cy="544308"/>
            <a:chOff x="7228222" y="3615271"/>
            <a:chExt cx="588647" cy="797204"/>
          </a:xfrm>
        </p:grpSpPr>
        <p:sp>
          <p:nvSpPr>
            <p:cNvPr id="45" name="Rectangle 44"/>
            <p:cNvSpPr/>
            <p:nvPr/>
          </p:nvSpPr>
          <p:spPr>
            <a:xfrm>
              <a:off x="7468571" y="3615271"/>
              <a:ext cx="109728" cy="630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p:cNvSpPr/>
            <p:nvPr/>
          </p:nvSpPr>
          <p:spPr>
            <a:xfrm flipV="1">
              <a:off x="7228222" y="4099300"/>
              <a:ext cx="588647" cy="313175"/>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 name="Group 46"/>
          <p:cNvGrpSpPr/>
          <p:nvPr/>
        </p:nvGrpSpPr>
        <p:grpSpPr>
          <a:xfrm rot="18064037">
            <a:off x="2987944" y="3647917"/>
            <a:ext cx="401911" cy="544308"/>
            <a:chOff x="7228222" y="3615271"/>
            <a:chExt cx="588647" cy="797204"/>
          </a:xfrm>
        </p:grpSpPr>
        <p:sp>
          <p:nvSpPr>
            <p:cNvPr id="48" name="Rectangle 47"/>
            <p:cNvSpPr/>
            <p:nvPr/>
          </p:nvSpPr>
          <p:spPr>
            <a:xfrm>
              <a:off x="7468571" y="3615271"/>
              <a:ext cx="109728" cy="630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p:cNvSpPr/>
            <p:nvPr/>
          </p:nvSpPr>
          <p:spPr>
            <a:xfrm flipV="1">
              <a:off x="7228222" y="4099300"/>
              <a:ext cx="588647" cy="313175"/>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rot="14486180">
            <a:off x="3006204" y="2349970"/>
            <a:ext cx="401911" cy="544308"/>
            <a:chOff x="7228222" y="3615271"/>
            <a:chExt cx="588647" cy="797204"/>
          </a:xfrm>
        </p:grpSpPr>
        <p:sp>
          <p:nvSpPr>
            <p:cNvPr id="51" name="Rectangle 50"/>
            <p:cNvSpPr/>
            <p:nvPr/>
          </p:nvSpPr>
          <p:spPr>
            <a:xfrm>
              <a:off x="7468571" y="3615271"/>
              <a:ext cx="109728" cy="6302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p:cNvSpPr/>
            <p:nvPr/>
          </p:nvSpPr>
          <p:spPr>
            <a:xfrm flipV="1">
              <a:off x="7228222" y="4099300"/>
              <a:ext cx="588647" cy="313175"/>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spTree>
    <p:extLst>
      <p:ext uri="{BB962C8B-B14F-4D97-AF65-F5344CB8AC3E}">
        <p14:creationId xmlns:p14="http://schemas.microsoft.com/office/powerpoint/2010/main" xmlns="" val="242604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4266" y="630238"/>
            <a:ext cx="8083973" cy="1143000"/>
          </a:xfrm>
        </p:spPr>
        <p:txBody>
          <a:bodyPr>
            <a:normAutofit/>
          </a:bodyPr>
          <a:lstStyle/>
          <a:p>
            <a:r>
              <a:rPr lang="en-US" dirty="0" smtClean="0"/>
              <a:t>We enhance your organization’s strategy, innovation, and resilience.</a:t>
            </a:r>
            <a:endParaRPr lang="en-US" dirty="0"/>
          </a:p>
        </p:txBody>
      </p:sp>
      <p:sp>
        <p:nvSpPr>
          <p:cNvPr id="6" name="Content Placeholder 5"/>
          <p:cNvSpPr>
            <a:spLocks noGrp="1"/>
          </p:cNvSpPr>
          <p:nvPr>
            <p:ph idx="1"/>
          </p:nvPr>
        </p:nvSpPr>
        <p:spPr>
          <a:xfrm>
            <a:off x="694266" y="1779300"/>
            <a:ext cx="7763934" cy="4031873"/>
          </a:xfrm>
        </p:spPr>
        <p:txBody>
          <a:bodyPr wrap="square">
            <a:spAutoFit/>
          </a:bodyPr>
          <a:lstStyle/>
          <a:p>
            <a:pPr marL="285750" indent="-285750">
              <a:buClr>
                <a:srgbClr val="2459A0"/>
              </a:buClr>
              <a:buFont typeface="Arial"/>
              <a:buChar char="•"/>
            </a:pPr>
            <a:r>
              <a:rPr lang="en-US" b="1" dirty="0">
                <a:solidFill>
                  <a:schemeClr val="tx1">
                    <a:lumMod val="75000"/>
                  </a:schemeClr>
                </a:solidFill>
              </a:rPr>
              <a:t>A 360° </a:t>
            </a:r>
            <a:r>
              <a:rPr lang="en-US" b="1" dirty="0" smtClean="0">
                <a:solidFill>
                  <a:schemeClr val="tx1">
                    <a:lumMod val="75000"/>
                  </a:schemeClr>
                </a:solidFill>
              </a:rPr>
              <a:t>Perspective. </a:t>
            </a:r>
            <a:r>
              <a:rPr lang="en-US" dirty="0" smtClean="0">
                <a:solidFill>
                  <a:schemeClr val="tx1">
                    <a:lumMod val="75000"/>
                  </a:schemeClr>
                </a:solidFill>
              </a:rPr>
              <a:t>We </a:t>
            </a:r>
            <a:r>
              <a:rPr lang="en-US" dirty="0">
                <a:solidFill>
                  <a:schemeClr val="tx1">
                    <a:lumMod val="75000"/>
                  </a:schemeClr>
                </a:solidFill>
              </a:rPr>
              <a:t>do comprehensive scanning of your operating environment, consider extended time horizons, and examine deep drivers of change. </a:t>
            </a:r>
          </a:p>
          <a:p>
            <a:pPr marL="285750" indent="-285750">
              <a:buClr>
                <a:srgbClr val="2459A0"/>
              </a:buClr>
              <a:buFont typeface="Arial"/>
              <a:buChar char="•"/>
            </a:pPr>
            <a:r>
              <a:rPr lang="en-US" b="1" dirty="0" smtClean="0">
                <a:solidFill>
                  <a:schemeClr val="tx1">
                    <a:lumMod val="75000"/>
                  </a:schemeClr>
                </a:solidFill>
              </a:rPr>
              <a:t>Infusing Your Perspective with Foresight. </a:t>
            </a:r>
            <a:r>
              <a:rPr lang="en-US" dirty="0" smtClean="0">
                <a:solidFill>
                  <a:schemeClr val="tx1">
                    <a:lumMod val="75000"/>
                  </a:schemeClr>
                </a:solidFill>
              </a:rPr>
              <a:t>We </a:t>
            </a:r>
            <a:r>
              <a:rPr lang="en-US" dirty="0">
                <a:solidFill>
                  <a:schemeClr val="tx1">
                    <a:lumMod val="75000"/>
                  </a:schemeClr>
                </a:solidFill>
              </a:rPr>
              <a:t>provide </a:t>
            </a:r>
            <a:r>
              <a:rPr lang="en-US" dirty="0" smtClean="0">
                <a:solidFill>
                  <a:schemeClr val="tx1">
                    <a:lumMod val="75000"/>
                  </a:schemeClr>
                </a:solidFill>
              </a:rPr>
              <a:t>“raw </a:t>
            </a:r>
            <a:r>
              <a:rPr lang="en-US" dirty="0">
                <a:solidFill>
                  <a:schemeClr val="tx1">
                    <a:lumMod val="75000"/>
                  </a:schemeClr>
                </a:solidFill>
              </a:rPr>
              <a:t>materials” for </a:t>
            </a:r>
            <a:r>
              <a:rPr lang="en-US" dirty="0" smtClean="0">
                <a:solidFill>
                  <a:schemeClr val="tx1">
                    <a:lumMod val="75000"/>
                  </a:schemeClr>
                </a:solidFill>
              </a:rPr>
              <a:t>exploring the future—trends</a:t>
            </a:r>
            <a:r>
              <a:rPr lang="en-US" dirty="0">
                <a:solidFill>
                  <a:schemeClr val="tx1">
                    <a:lumMod val="75000"/>
                  </a:schemeClr>
                </a:solidFill>
              </a:rPr>
              <a:t>, evidence, observations, etc.—and develop a framework for how the future might play out in </a:t>
            </a:r>
            <a:r>
              <a:rPr lang="en-US" dirty="0" smtClean="0">
                <a:solidFill>
                  <a:schemeClr val="tx1">
                    <a:lumMod val="75000"/>
                  </a:schemeClr>
                </a:solidFill>
              </a:rPr>
              <a:t>areas pertinent to you. </a:t>
            </a:r>
            <a:endParaRPr lang="en-US" dirty="0">
              <a:solidFill>
                <a:schemeClr val="tx1">
                  <a:lumMod val="75000"/>
                </a:schemeClr>
              </a:solidFill>
            </a:endParaRPr>
          </a:p>
          <a:p>
            <a:pPr marL="285750" indent="-285750">
              <a:buClr>
                <a:srgbClr val="2459A0"/>
              </a:buClr>
              <a:buFont typeface="Arial"/>
              <a:buChar char="•"/>
            </a:pPr>
            <a:r>
              <a:rPr lang="en-US" b="1" dirty="0">
                <a:solidFill>
                  <a:schemeClr val="tx1">
                    <a:lumMod val="75000"/>
                  </a:schemeClr>
                </a:solidFill>
              </a:rPr>
              <a:t>Strategy and Innovation </a:t>
            </a:r>
            <a:r>
              <a:rPr lang="en-US" b="1" dirty="0" smtClean="0">
                <a:solidFill>
                  <a:schemeClr val="tx1">
                    <a:lumMod val="75000"/>
                  </a:schemeClr>
                </a:solidFill>
              </a:rPr>
              <a:t>Support. </a:t>
            </a:r>
            <a:r>
              <a:rPr lang="en-US" dirty="0" smtClean="0">
                <a:solidFill>
                  <a:schemeClr val="tx1">
                    <a:lumMod val="75000"/>
                  </a:schemeClr>
                </a:solidFill>
              </a:rPr>
              <a:t>We </a:t>
            </a:r>
            <a:r>
              <a:rPr lang="en-US" dirty="0">
                <a:solidFill>
                  <a:schemeClr val="tx1">
                    <a:lumMod val="75000"/>
                  </a:schemeClr>
                </a:solidFill>
              </a:rPr>
              <a:t>work with you to identify which aspects of change are </a:t>
            </a:r>
            <a:r>
              <a:rPr lang="en-US" dirty="0" smtClean="0">
                <a:solidFill>
                  <a:schemeClr val="tx1">
                    <a:lumMod val="75000"/>
                  </a:schemeClr>
                </a:solidFill>
              </a:rPr>
              <a:t>most important </a:t>
            </a:r>
            <a:r>
              <a:rPr lang="en-US" dirty="0">
                <a:solidFill>
                  <a:schemeClr val="tx1">
                    <a:lumMod val="75000"/>
                  </a:schemeClr>
                </a:solidFill>
              </a:rPr>
              <a:t>and relevant, then collaboratively develop implications to feed strategy and innovation. </a:t>
            </a:r>
          </a:p>
          <a:p>
            <a:pPr marL="285750" indent="-285750">
              <a:buClr>
                <a:srgbClr val="2459A0"/>
              </a:buClr>
              <a:buFont typeface="Arial"/>
              <a:buChar char="•"/>
            </a:pPr>
            <a:r>
              <a:rPr lang="en-US" b="1" dirty="0">
                <a:solidFill>
                  <a:schemeClr val="tx1">
                    <a:lumMod val="75000"/>
                  </a:schemeClr>
                </a:solidFill>
              </a:rPr>
              <a:t>Compelling </a:t>
            </a:r>
            <a:r>
              <a:rPr lang="en-US" b="1" dirty="0" smtClean="0">
                <a:solidFill>
                  <a:schemeClr val="tx1">
                    <a:lumMod val="75000"/>
                  </a:schemeClr>
                </a:solidFill>
              </a:rPr>
              <a:t>Communications. </a:t>
            </a:r>
            <a:r>
              <a:rPr lang="en-US" dirty="0" smtClean="0">
                <a:solidFill>
                  <a:schemeClr val="tx1">
                    <a:lumMod val="75000"/>
                  </a:schemeClr>
                </a:solidFill>
              </a:rPr>
              <a:t>We </a:t>
            </a:r>
            <a:r>
              <a:rPr lang="en-US" dirty="0">
                <a:solidFill>
                  <a:schemeClr val="tx1">
                    <a:lumMod val="75000"/>
                  </a:schemeClr>
                </a:solidFill>
              </a:rPr>
              <a:t>customize our products and presentations to meet specific client needs, and express our insights in meaningful, compelling, and actionable ways. </a:t>
            </a:r>
          </a:p>
          <a:p>
            <a:pPr marL="285750" indent="-285750">
              <a:buClr>
                <a:srgbClr val="2459A0"/>
              </a:buClr>
              <a:buFont typeface="Arial"/>
              <a:buChar char="•"/>
            </a:pPr>
            <a:r>
              <a:rPr lang="en-US" b="1" dirty="0">
                <a:solidFill>
                  <a:schemeClr val="tx1">
                    <a:lumMod val="75000"/>
                  </a:schemeClr>
                </a:solidFill>
              </a:rPr>
              <a:t>Capacity </a:t>
            </a:r>
            <a:r>
              <a:rPr lang="en-US" b="1" dirty="0" smtClean="0">
                <a:solidFill>
                  <a:schemeClr val="tx1">
                    <a:lumMod val="75000"/>
                  </a:schemeClr>
                </a:solidFill>
              </a:rPr>
              <a:t>Building. </a:t>
            </a:r>
            <a:r>
              <a:rPr lang="en-US" dirty="0" smtClean="0">
                <a:solidFill>
                  <a:schemeClr val="tx1">
                    <a:lumMod val="75000"/>
                  </a:schemeClr>
                </a:solidFill>
              </a:rPr>
              <a:t>We </a:t>
            </a:r>
            <a:r>
              <a:rPr lang="en-US" dirty="0">
                <a:solidFill>
                  <a:schemeClr val="tx1">
                    <a:lumMod val="75000"/>
                  </a:schemeClr>
                </a:solidFill>
              </a:rPr>
              <a:t>assess your organization’s foresight capacity and help you strengthen specific in-house foresight capabilities </a:t>
            </a:r>
            <a:r>
              <a:rPr lang="en-US" dirty="0" smtClean="0">
                <a:solidFill>
                  <a:schemeClr val="tx1">
                    <a:lumMod val="75000"/>
                  </a:schemeClr>
                </a:solidFill>
              </a:rPr>
              <a:t>using our award-winning proprietary tool, the Foresight </a:t>
            </a:r>
            <a:r>
              <a:rPr lang="en-US" dirty="0">
                <a:solidFill>
                  <a:schemeClr val="tx1">
                    <a:lumMod val="75000"/>
                  </a:schemeClr>
                </a:solidFill>
              </a:rPr>
              <a:t>Maturity Model. </a:t>
            </a:r>
          </a:p>
          <a:p>
            <a:endParaRPr lang="en-US" dirty="0">
              <a:solidFill>
                <a:schemeClr val="tx1">
                  <a:lumMod val="75000"/>
                </a:schemeClr>
              </a:solidFill>
            </a:endParaRPr>
          </a:p>
        </p:txBody>
      </p:sp>
      <p:sp>
        <p:nvSpPr>
          <p:cNvPr id="4" name="Slide Number Placeholder 3"/>
          <p:cNvSpPr>
            <a:spLocks noGrp="1"/>
          </p:cNvSpPr>
          <p:nvPr>
            <p:ph type="sldNum" sz="quarter" idx="12"/>
          </p:nvPr>
        </p:nvSpPr>
        <p:spPr/>
        <p:txBody>
          <a:bodyPr/>
          <a:lstStyle/>
          <a:p>
            <a:fld id="{A2676A01-0C1A-304F-A053-759DE085FDF3}" type="slidenum">
              <a:rPr lang="en-US" smtClean="0"/>
              <a:pPr/>
              <a:t>8</a:t>
            </a:fld>
            <a:endParaRPr lang="en-US" dirty="0"/>
          </a:p>
        </p:txBody>
      </p:sp>
      <p:sp>
        <p:nvSpPr>
          <p:cNvPr id="14" name="TextBox 13"/>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sp>
        <p:nvSpPr>
          <p:cNvPr id="2" name="TextBox 1"/>
          <p:cNvSpPr txBox="1"/>
          <p:nvPr/>
        </p:nvSpPr>
        <p:spPr>
          <a:xfrm>
            <a:off x="-409303" y="215972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012134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94266" y="630238"/>
            <a:ext cx="7871137" cy="1143000"/>
          </a:xfrm>
        </p:spPr>
        <p:txBody>
          <a:bodyPr>
            <a:normAutofit/>
          </a:bodyPr>
          <a:lstStyle/>
          <a:p>
            <a:r>
              <a:rPr lang="en-US" dirty="0"/>
              <a:t>Foresight Alliance partners are experienced professionals</a:t>
            </a:r>
            <a:r>
              <a:rPr lang="en-US" dirty="0" smtClean="0"/>
              <a:t>.</a:t>
            </a:r>
            <a:endParaRPr lang="en-US" dirty="0"/>
          </a:p>
        </p:txBody>
      </p:sp>
      <p:sp>
        <p:nvSpPr>
          <p:cNvPr id="7" name="Content Placeholder 6"/>
          <p:cNvSpPr>
            <a:spLocks noGrp="1"/>
          </p:cNvSpPr>
          <p:nvPr>
            <p:ph idx="1"/>
          </p:nvPr>
        </p:nvSpPr>
        <p:spPr>
          <a:xfrm>
            <a:off x="3907367" y="1955801"/>
            <a:ext cx="4550833" cy="3490186"/>
          </a:xfrm>
        </p:spPr>
        <p:txBody>
          <a:bodyPr>
            <a:spAutoFit/>
          </a:bodyPr>
          <a:lstStyle/>
          <a:p>
            <a:r>
              <a:rPr lang="en-US" b="1" dirty="0">
                <a:solidFill>
                  <a:schemeClr val="tx1">
                    <a:lumMod val="75000"/>
                  </a:schemeClr>
                </a:solidFill>
              </a:rPr>
              <a:t>We are a </a:t>
            </a:r>
            <a:r>
              <a:rPr lang="en-US" b="1" dirty="0" smtClean="0">
                <a:solidFill>
                  <a:schemeClr val="tx1">
                    <a:lumMod val="75000"/>
                  </a:schemeClr>
                </a:solidFill>
              </a:rPr>
              <a:t>young foresight </a:t>
            </a:r>
            <a:r>
              <a:rPr lang="en-US" b="1" dirty="0">
                <a:solidFill>
                  <a:schemeClr val="tx1">
                    <a:lumMod val="75000"/>
                  </a:schemeClr>
                </a:solidFill>
              </a:rPr>
              <a:t>group with many years of working together.</a:t>
            </a:r>
          </a:p>
          <a:p>
            <a:pPr marL="228600" indent="-228600">
              <a:buClr>
                <a:srgbClr val="2459A0"/>
              </a:buClr>
              <a:buFont typeface="Arial"/>
              <a:buChar char="•"/>
            </a:pPr>
            <a:r>
              <a:rPr lang="en-US" dirty="0">
                <a:solidFill>
                  <a:schemeClr val="tx1">
                    <a:lumMod val="75000"/>
                  </a:schemeClr>
                </a:solidFill>
              </a:rPr>
              <a:t>Extensive track record of delivering high-quality, well-managed projects</a:t>
            </a:r>
          </a:p>
          <a:p>
            <a:pPr marL="228600" indent="-228600">
              <a:buClr>
                <a:srgbClr val="2459A0"/>
              </a:buClr>
              <a:buFont typeface="Arial"/>
              <a:buChar char="•"/>
            </a:pPr>
            <a:r>
              <a:rPr lang="en-US" dirty="0">
                <a:solidFill>
                  <a:schemeClr val="tx1">
                    <a:lumMod val="75000"/>
                  </a:schemeClr>
                </a:solidFill>
              </a:rPr>
              <a:t>Global perspective</a:t>
            </a:r>
          </a:p>
          <a:p>
            <a:pPr marL="228600" indent="-228600">
              <a:buClr>
                <a:srgbClr val="2459A0"/>
              </a:buClr>
              <a:buFont typeface="Arial"/>
              <a:buChar char="•"/>
            </a:pPr>
            <a:r>
              <a:rPr lang="en-US" dirty="0">
                <a:solidFill>
                  <a:schemeClr val="tx1">
                    <a:lumMod val="75000"/>
                  </a:schemeClr>
                </a:solidFill>
              </a:rPr>
              <a:t>Complementary and diverse skills</a:t>
            </a:r>
          </a:p>
          <a:p>
            <a:pPr marL="228600" indent="-228600">
              <a:buClr>
                <a:srgbClr val="2459A0"/>
              </a:buClr>
              <a:buFont typeface="Arial"/>
              <a:buChar char="•"/>
            </a:pPr>
            <a:r>
              <a:rPr lang="en-US" dirty="0">
                <a:solidFill>
                  <a:schemeClr val="tx1">
                    <a:lumMod val="75000"/>
                  </a:schemeClr>
                </a:solidFill>
              </a:rPr>
              <a:t>Professional foresight training</a:t>
            </a:r>
          </a:p>
          <a:p>
            <a:pPr marL="228600" indent="-228600">
              <a:buClr>
                <a:srgbClr val="2459A0"/>
              </a:buClr>
              <a:buFont typeface="Arial"/>
              <a:buChar char="•"/>
            </a:pPr>
            <a:r>
              <a:rPr lang="en-US" dirty="0">
                <a:solidFill>
                  <a:schemeClr val="tx1">
                    <a:lumMod val="75000"/>
                  </a:schemeClr>
                </a:solidFill>
              </a:rPr>
              <a:t>Broad variety of industry experience</a:t>
            </a:r>
            <a:r>
              <a:rPr lang="en-US" dirty="0" smtClean="0">
                <a:solidFill>
                  <a:schemeClr val="tx1">
                    <a:lumMod val="75000"/>
                  </a:schemeClr>
                </a:solidFill>
              </a:rPr>
              <a:t>:</a:t>
            </a:r>
            <a:endParaRPr lang="en-US" dirty="0">
              <a:solidFill>
                <a:schemeClr val="tx1">
                  <a:lumMod val="75000"/>
                </a:schemeClr>
              </a:solidFill>
            </a:endParaRPr>
          </a:p>
          <a:p>
            <a:pPr marL="548640" lvl="1" indent="-285750">
              <a:spcBef>
                <a:spcPts val="600"/>
              </a:spcBef>
              <a:buClr>
                <a:srgbClr val="2459A0"/>
              </a:buClr>
              <a:buFont typeface="Wingdings" charset="2"/>
              <a:buChar char="ü"/>
            </a:pPr>
            <a:r>
              <a:rPr lang="en-US" dirty="0">
                <a:solidFill>
                  <a:schemeClr val="tx1">
                    <a:lumMod val="75000"/>
                  </a:schemeClr>
                </a:solidFill>
              </a:rPr>
              <a:t>Food and beverage</a:t>
            </a:r>
          </a:p>
          <a:p>
            <a:pPr marL="548640" lvl="1" indent="-285750">
              <a:buClr>
                <a:srgbClr val="2459A0"/>
              </a:buClr>
              <a:buFont typeface="Wingdings" charset="2"/>
              <a:buChar char="ü"/>
            </a:pPr>
            <a:r>
              <a:rPr lang="en-US" dirty="0">
                <a:solidFill>
                  <a:schemeClr val="tx1">
                    <a:lumMod val="75000"/>
                  </a:schemeClr>
                </a:solidFill>
              </a:rPr>
              <a:t>Entertainment</a:t>
            </a:r>
          </a:p>
          <a:p>
            <a:pPr marL="548640" lvl="1" indent="-285750">
              <a:buClr>
                <a:srgbClr val="2459A0"/>
              </a:buClr>
              <a:buFont typeface="Wingdings" charset="2"/>
              <a:buChar char="ü"/>
            </a:pPr>
            <a:r>
              <a:rPr lang="en-US" dirty="0">
                <a:solidFill>
                  <a:schemeClr val="tx1">
                    <a:lumMod val="75000"/>
                  </a:schemeClr>
                </a:solidFill>
              </a:rPr>
              <a:t>Petrochemical</a:t>
            </a:r>
          </a:p>
          <a:p>
            <a:pPr marL="548640" lvl="1" indent="-285750">
              <a:buClr>
                <a:srgbClr val="2459A0"/>
              </a:buClr>
              <a:buFont typeface="Wingdings" charset="2"/>
              <a:buChar char="ü"/>
            </a:pPr>
            <a:r>
              <a:rPr lang="en-US" dirty="0" smtClean="0">
                <a:solidFill>
                  <a:schemeClr val="tx1">
                    <a:lumMod val="75000"/>
                  </a:schemeClr>
                </a:solidFill>
              </a:rPr>
              <a:t>Transportation</a:t>
            </a:r>
            <a:endParaRPr lang="en-US" dirty="0">
              <a:solidFill>
                <a:schemeClr val="tx1">
                  <a:lumMod val="75000"/>
                </a:schemeClr>
              </a:solidFill>
            </a:endParaRPr>
          </a:p>
        </p:txBody>
      </p:sp>
      <p:sp>
        <p:nvSpPr>
          <p:cNvPr id="4" name="Slide Number Placeholder 3"/>
          <p:cNvSpPr>
            <a:spLocks noGrp="1"/>
          </p:cNvSpPr>
          <p:nvPr>
            <p:ph type="sldNum" sz="quarter" idx="12"/>
          </p:nvPr>
        </p:nvSpPr>
        <p:spPr/>
        <p:txBody>
          <a:bodyPr/>
          <a:lstStyle/>
          <a:p>
            <a:fld id="{A2676A01-0C1A-304F-A053-759DE085FDF3}" type="slidenum">
              <a:rPr lang="en-US" smtClean="0"/>
              <a:pPr/>
              <a:t>9</a:t>
            </a:fld>
            <a:endParaRPr lang="en-US" dirty="0"/>
          </a:p>
        </p:txBody>
      </p:sp>
      <p:sp>
        <p:nvSpPr>
          <p:cNvPr id="9" name="Content Placeholder 6"/>
          <p:cNvSpPr txBox="1">
            <a:spLocks/>
          </p:cNvSpPr>
          <p:nvPr/>
        </p:nvSpPr>
        <p:spPr>
          <a:xfrm>
            <a:off x="5928604" y="4221036"/>
            <a:ext cx="2636800" cy="1224951"/>
          </a:xfrm>
          <a:prstGeom prst="rect">
            <a:avLst/>
          </a:prstGeom>
        </p:spPr>
        <p:txBody>
          <a:bodyPr vert="horz" wrap="square" lIns="91440" tIns="45720" rIns="91440" bIns="45720" rtlCol="0">
            <a:spAutoFit/>
          </a:bodyPr>
          <a:lstStyle>
            <a:lvl1pPr marL="0" indent="0" algn="l" defTabSz="457200" rtl="0" eaLnBrk="1" latinLnBrk="0" hangingPunct="1">
              <a:spcBef>
                <a:spcPct val="20000"/>
              </a:spcBef>
              <a:buClr>
                <a:schemeClr val="tx1"/>
              </a:buClr>
              <a:buFont typeface="Arial"/>
              <a:buNone/>
              <a:defRPr sz="1600" kern="1200">
                <a:solidFill>
                  <a:schemeClr val="tx1"/>
                </a:solidFill>
                <a:latin typeface="+mn-lt"/>
                <a:ea typeface="+mn-ea"/>
                <a:cs typeface="+mn-cs"/>
              </a:defRPr>
            </a:lvl1pPr>
            <a:lvl2pPr marL="342900" indent="-228600" algn="l" defTabSz="457200" rtl="0" eaLnBrk="1" latinLnBrk="0" hangingPunct="1">
              <a:spcBef>
                <a:spcPct val="20000"/>
              </a:spcBef>
              <a:buClr>
                <a:srgbClr val="00AB83"/>
              </a:buClr>
              <a:buFont typeface="Arial"/>
              <a:buChar char="•"/>
              <a:defRPr sz="1600" kern="1200">
                <a:solidFill>
                  <a:schemeClr val="tx1"/>
                </a:solidFill>
                <a:latin typeface="+mn-lt"/>
                <a:ea typeface="+mn-ea"/>
                <a:cs typeface="+mn-cs"/>
              </a:defRPr>
            </a:lvl2pPr>
            <a:lvl3pPr marL="685800" indent="-215900" algn="l" defTabSz="457200" rtl="0" eaLnBrk="1" latinLnBrk="0" hangingPunct="1">
              <a:spcBef>
                <a:spcPct val="20000"/>
              </a:spcBef>
              <a:buClr>
                <a:srgbClr val="00AB83"/>
              </a:buClr>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lvl="1" indent="-285750">
              <a:spcBef>
                <a:spcPts val="600"/>
              </a:spcBef>
              <a:buClr>
                <a:srgbClr val="2459A0"/>
              </a:buClr>
              <a:buFont typeface="Wingdings" charset="2"/>
              <a:buChar char="ü"/>
            </a:pPr>
            <a:r>
              <a:rPr lang="en-US" dirty="0" smtClean="0"/>
              <a:t>Government </a:t>
            </a:r>
            <a:r>
              <a:rPr lang="en-US" dirty="0"/>
              <a:t>agencies</a:t>
            </a:r>
          </a:p>
          <a:p>
            <a:pPr marL="628650" lvl="1" indent="-285750">
              <a:buClr>
                <a:srgbClr val="2459A0"/>
              </a:buClr>
              <a:buFont typeface="Wingdings" charset="2"/>
              <a:buChar char="ü"/>
            </a:pPr>
            <a:r>
              <a:rPr lang="en-US" dirty="0"/>
              <a:t>Nonprofits </a:t>
            </a:r>
          </a:p>
          <a:p>
            <a:pPr marL="628650" lvl="1" indent="-285750">
              <a:buClr>
                <a:srgbClr val="2459A0"/>
              </a:buClr>
              <a:buFont typeface="Wingdings" charset="2"/>
              <a:buChar char="ü"/>
            </a:pPr>
            <a:r>
              <a:rPr lang="en-US" dirty="0"/>
              <a:t>Consumer durables</a:t>
            </a:r>
          </a:p>
          <a:p>
            <a:pPr marL="628650" lvl="1" indent="-285750">
              <a:buClr>
                <a:srgbClr val="2459A0"/>
              </a:buClr>
              <a:buFont typeface="Wingdings" charset="2"/>
              <a:buChar char="ü"/>
            </a:pPr>
            <a:r>
              <a:rPr lang="en-US" dirty="0"/>
              <a:t>Hospitality</a:t>
            </a:r>
          </a:p>
        </p:txBody>
      </p:sp>
      <p:grpSp>
        <p:nvGrpSpPr>
          <p:cNvPr id="10" name="Group 15"/>
          <p:cNvGrpSpPr>
            <a:grpSpLocks/>
          </p:cNvGrpSpPr>
          <p:nvPr/>
        </p:nvGrpSpPr>
        <p:grpSpPr bwMode="auto">
          <a:xfrm>
            <a:off x="1136527" y="1880583"/>
            <a:ext cx="2362200" cy="4268652"/>
            <a:chOff x="7021512" y="779462"/>
            <a:chExt cx="2514600" cy="4543425"/>
          </a:xfrm>
        </p:grpSpPr>
        <p:pic>
          <p:nvPicPr>
            <p:cNvPr id="11" name="Picture 19"/>
            <p:cNvPicPr>
              <a:picLocks noChangeAspect="1" noChangeArrowheads="1"/>
            </p:cNvPicPr>
            <p:nvPr/>
          </p:nvPicPr>
          <p:blipFill>
            <a:blip r:embed="rId2" cstate="print"/>
            <a:srcRect/>
            <a:stretch>
              <a:fillRect/>
            </a:stretch>
          </p:blipFill>
          <p:spPr bwMode="auto">
            <a:xfrm>
              <a:off x="8393112" y="2484437"/>
              <a:ext cx="1143000" cy="1143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Picture 11"/>
            <p:cNvPicPr>
              <a:picLocks noChangeAspect="1" noChangeArrowheads="1"/>
            </p:cNvPicPr>
            <p:nvPr/>
          </p:nvPicPr>
          <p:blipFill>
            <a:blip r:embed="rId3" cstate="print"/>
            <a:srcRect/>
            <a:stretch>
              <a:fillRect/>
            </a:stretch>
          </p:blipFill>
          <p:spPr bwMode="auto">
            <a:xfrm>
              <a:off x="7021512" y="2315387"/>
              <a:ext cx="1143000" cy="1143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Picture 12"/>
            <p:cNvPicPr>
              <a:picLocks noChangeAspect="1" noChangeArrowheads="1"/>
            </p:cNvPicPr>
            <p:nvPr/>
          </p:nvPicPr>
          <p:blipFill>
            <a:blip r:embed="rId4" cstate="print"/>
            <a:srcRect/>
            <a:stretch>
              <a:fillRect/>
            </a:stretch>
          </p:blipFill>
          <p:spPr bwMode="auto">
            <a:xfrm>
              <a:off x="8393112" y="3989387"/>
              <a:ext cx="1066800" cy="13335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4" name="Picture 13"/>
            <p:cNvPicPr>
              <a:picLocks noChangeAspect="1" noChangeArrowheads="1"/>
            </p:cNvPicPr>
            <p:nvPr/>
          </p:nvPicPr>
          <p:blipFill>
            <a:blip r:embed="rId5" cstate="print"/>
            <a:srcRect/>
            <a:stretch>
              <a:fillRect/>
            </a:stretch>
          </p:blipFill>
          <p:spPr bwMode="auto">
            <a:xfrm>
              <a:off x="7021512" y="3839386"/>
              <a:ext cx="1143000" cy="1143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5" name="Picture 14"/>
            <p:cNvPicPr>
              <a:picLocks noChangeAspect="1" noChangeArrowheads="1"/>
            </p:cNvPicPr>
            <p:nvPr/>
          </p:nvPicPr>
          <p:blipFill>
            <a:blip r:embed="rId6" cstate="print"/>
            <a:srcRect/>
            <a:stretch>
              <a:fillRect/>
            </a:stretch>
          </p:blipFill>
          <p:spPr bwMode="auto">
            <a:xfrm>
              <a:off x="7021512" y="779462"/>
              <a:ext cx="1066800" cy="10668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6" name="Picture 15"/>
            <p:cNvPicPr>
              <a:picLocks noChangeAspect="1" noChangeArrowheads="1"/>
            </p:cNvPicPr>
            <p:nvPr/>
          </p:nvPicPr>
          <p:blipFill>
            <a:blip r:embed="rId7" cstate="print"/>
            <a:srcRect/>
            <a:stretch>
              <a:fillRect/>
            </a:stretch>
          </p:blipFill>
          <p:spPr bwMode="auto">
            <a:xfrm>
              <a:off x="8316912" y="960437"/>
              <a:ext cx="1143000" cy="11430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sp>
        <p:nvSpPr>
          <p:cNvPr id="17" name="TextBox 16"/>
          <p:cNvSpPr txBox="1"/>
          <p:nvPr/>
        </p:nvSpPr>
        <p:spPr>
          <a:xfrm>
            <a:off x="3753413" y="6550787"/>
            <a:ext cx="2165871" cy="338554"/>
          </a:xfrm>
          <a:prstGeom prst="rect">
            <a:avLst/>
          </a:prstGeom>
          <a:noFill/>
        </p:spPr>
        <p:txBody>
          <a:bodyPr wrap="square" rtlCol="0">
            <a:spAutoFit/>
          </a:bodyPr>
          <a:lstStyle/>
          <a:p>
            <a:r>
              <a:rPr lang="en-US" sz="1600" i="1" dirty="0" smtClean="0">
                <a:solidFill>
                  <a:srgbClr val="FFFFFF"/>
                </a:solidFill>
              </a:rPr>
              <a:t>See What’s Possible</a:t>
            </a:r>
            <a:endParaRPr lang="en-US" sz="1600" i="1" dirty="0">
              <a:solidFill>
                <a:srgbClr val="FFFFFF"/>
              </a:solidFill>
            </a:endParaRPr>
          </a:p>
        </p:txBody>
      </p:sp>
    </p:spTree>
    <p:extLst>
      <p:ext uri="{BB962C8B-B14F-4D97-AF65-F5344CB8AC3E}">
        <p14:creationId xmlns:p14="http://schemas.microsoft.com/office/powerpoint/2010/main" xmlns="" val="1646471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resight Alliance AIHA Template">
      <a:dk1>
        <a:srgbClr val="646464"/>
      </a:dk1>
      <a:lt1>
        <a:srgbClr val="000000"/>
      </a:lt1>
      <a:dk2>
        <a:srgbClr val="FFFFFF"/>
      </a:dk2>
      <a:lt2>
        <a:srgbClr val="EBEBEB"/>
      </a:lt2>
      <a:accent1>
        <a:srgbClr val="00AB83"/>
      </a:accent1>
      <a:accent2>
        <a:srgbClr val="D7DE27"/>
      </a:accent2>
      <a:accent3>
        <a:srgbClr val="FFE128"/>
      </a:accent3>
      <a:accent4>
        <a:srgbClr val="F69321"/>
      </a:accent4>
      <a:accent5>
        <a:srgbClr val="EF4136"/>
      </a:accent5>
      <a:accent6>
        <a:srgbClr val="EB2231"/>
      </a:accent6>
      <a:hlink>
        <a:srgbClr val="2459A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5965</TotalTime>
  <Words>1755</Words>
  <Application>Microsoft Office PowerPoint</Application>
  <PresentationFormat>On-screen Show (4:3)</PresentationFormat>
  <Paragraphs>147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Introducing Foresight Alliance</vt:lpstr>
      <vt:lpstr>Foresight Alliance</vt:lpstr>
      <vt:lpstr>We help our clients see what’s possible.</vt:lpstr>
      <vt:lpstr>What is foresight?</vt:lpstr>
      <vt:lpstr>Why foresight?</vt:lpstr>
      <vt:lpstr>Recent highlights from our team’s portfolio of foresight experience</vt:lpstr>
      <vt:lpstr>Foresight Alliance offers a full suite of services. </vt:lpstr>
      <vt:lpstr>We enhance your organization’s strategy, innovation, and resilience.</vt:lpstr>
      <vt:lpstr>Foresight Alliance partners are experienced professionals.</vt:lpstr>
      <vt:lpstr>Why should I choose Foresight Alliance?</vt:lpstr>
      <vt:lpstr>Our clients testify to the value we provide.</vt:lpstr>
      <vt:lpstr>Our clients testify to the value we provide.</vt:lpstr>
      <vt:lpstr>Foresight Alliance</vt:lpstr>
      <vt:lpstr>Appendix: What is foresight?</vt:lpstr>
      <vt:lpstr>There are three futures perspectives.</vt:lpstr>
      <vt:lpstr>Exploring what’s possible: The cone of possibility</vt:lpstr>
      <vt:lpstr>Exploring what’s possible: What does a typical futures project look like?</vt:lpstr>
    </vt:vector>
  </TitlesOfParts>
  <Company>Junger Media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AIHA Environmental Scan</dc:title>
  <dc:creator>Junger Media</dc:creator>
  <cp:lastModifiedBy>CEK</cp:lastModifiedBy>
  <cp:revision>261</cp:revision>
  <dcterms:created xsi:type="dcterms:W3CDTF">2014-02-14T16:31:02Z</dcterms:created>
  <dcterms:modified xsi:type="dcterms:W3CDTF">2014-07-17T20:48:04Z</dcterms:modified>
</cp:coreProperties>
</file>